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80"/>
  </p:notesMasterIdLst>
  <p:sldIdLst>
    <p:sldId id="2902" r:id="rId5"/>
    <p:sldId id="256" r:id="rId6"/>
    <p:sldId id="2672" r:id="rId7"/>
    <p:sldId id="2886" r:id="rId8"/>
    <p:sldId id="2796" r:id="rId9"/>
    <p:sldId id="672" r:id="rId10"/>
    <p:sldId id="431" r:id="rId11"/>
    <p:sldId id="367" r:id="rId12"/>
    <p:sldId id="2797" r:id="rId13"/>
    <p:sldId id="2887" r:id="rId14"/>
    <p:sldId id="675" r:id="rId15"/>
    <p:sldId id="2706" r:id="rId16"/>
    <p:sldId id="662" r:id="rId17"/>
    <p:sldId id="297" r:id="rId18"/>
    <p:sldId id="559" r:id="rId19"/>
    <p:sldId id="2803" r:id="rId20"/>
    <p:sldId id="2645" r:id="rId21"/>
    <p:sldId id="2888" r:id="rId22"/>
    <p:sldId id="2701" r:id="rId23"/>
    <p:sldId id="2806" r:id="rId24"/>
    <p:sldId id="2807" r:id="rId25"/>
    <p:sldId id="2808" r:id="rId26"/>
    <p:sldId id="2898" r:id="rId27"/>
    <p:sldId id="2889" r:id="rId28"/>
    <p:sldId id="2678" r:id="rId29"/>
    <p:sldId id="2673" r:id="rId30"/>
    <p:sldId id="2744" r:id="rId31"/>
    <p:sldId id="2721" r:id="rId32"/>
    <p:sldId id="2660" r:id="rId33"/>
    <p:sldId id="2647" r:id="rId34"/>
    <p:sldId id="2890" r:id="rId35"/>
    <p:sldId id="2700" r:id="rId36"/>
    <p:sldId id="2873" r:id="rId37"/>
    <p:sldId id="2899" r:id="rId38"/>
    <p:sldId id="2820" r:id="rId39"/>
    <p:sldId id="2891" r:id="rId40"/>
    <p:sldId id="2892" r:id="rId41"/>
    <p:sldId id="2761" r:id="rId42"/>
    <p:sldId id="2823" r:id="rId43"/>
    <p:sldId id="2893" r:id="rId44"/>
    <p:sldId id="2727" r:id="rId45"/>
    <p:sldId id="2825" r:id="rId46"/>
    <p:sldId id="2826" r:id="rId47"/>
    <p:sldId id="2827" r:id="rId48"/>
    <p:sldId id="2828" r:id="rId49"/>
    <p:sldId id="2829" r:id="rId50"/>
    <p:sldId id="2830" r:id="rId51"/>
    <p:sldId id="2900" r:id="rId52"/>
    <p:sldId id="2832" r:id="rId53"/>
    <p:sldId id="2833" r:id="rId54"/>
    <p:sldId id="2834" r:id="rId55"/>
    <p:sldId id="2901" r:id="rId56"/>
    <p:sldId id="2894" r:id="rId57"/>
    <p:sldId id="2728" r:id="rId58"/>
    <p:sldId id="2765" r:id="rId59"/>
    <p:sldId id="2896" r:id="rId60"/>
    <p:sldId id="2897" r:id="rId61"/>
    <p:sldId id="646" r:id="rId62"/>
    <p:sldId id="2839" r:id="rId63"/>
    <p:sldId id="2895" r:id="rId64"/>
    <p:sldId id="2729" r:id="rId65"/>
    <p:sldId id="2841" r:id="rId66"/>
    <p:sldId id="2842" r:id="rId67"/>
    <p:sldId id="2843" r:id="rId68"/>
    <p:sldId id="2844" r:id="rId69"/>
    <p:sldId id="269" r:id="rId70"/>
    <p:sldId id="2846" r:id="rId71"/>
    <p:sldId id="2847" r:id="rId72"/>
    <p:sldId id="2848" r:id="rId73"/>
    <p:sldId id="2849" r:id="rId74"/>
    <p:sldId id="2648" r:id="rId75"/>
    <p:sldId id="2666" r:id="rId76"/>
    <p:sldId id="2667" r:id="rId77"/>
    <p:sldId id="2734" r:id="rId78"/>
    <p:sldId id="2735"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45F1DB1-CEBC-47B1-B99F-BB4E7809F68C}">
          <p14:sldIdLst>
            <p14:sldId id="2902"/>
            <p14:sldId id="256"/>
            <p14:sldId id="2672"/>
          </p14:sldIdLst>
        </p14:section>
        <p14:section name="Part 1: Basic Principles of Heat Pump Operation" id="{5D6A7F83-A62A-4AE0-BCE4-C041ABBC035C}">
          <p14:sldIdLst>
            <p14:sldId id="2886"/>
            <p14:sldId id="2796"/>
            <p14:sldId id="672"/>
            <p14:sldId id="431"/>
            <p14:sldId id="367"/>
            <p14:sldId id="2797"/>
            <p14:sldId id="2887"/>
            <p14:sldId id="675"/>
            <p14:sldId id="2706"/>
            <p14:sldId id="662"/>
            <p14:sldId id="297"/>
            <p14:sldId id="559"/>
            <p14:sldId id="2803"/>
            <p14:sldId id="2645"/>
          </p14:sldIdLst>
        </p14:section>
        <p14:section name="Part 2: Using Load Calculations" id="{DC956832-A6DD-4208-8377-05AB62ED9744}">
          <p14:sldIdLst>
            <p14:sldId id="2888"/>
            <p14:sldId id="2701"/>
            <p14:sldId id="2806"/>
            <p14:sldId id="2807"/>
            <p14:sldId id="2808"/>
            <p14:sldId id="2898"/>
            <p14:sldId id="2889"/>
            <p14:sldId id="2678"/>
            <p14:sldId id="2673"/>
            <p14:sldId id="2744"/>
            <p14:sldId id="2721"/>
            <p14:sldId id="2660"/>
            <p14:sldId id="2647"/>
          </p14:sldIdLst>
        </p14:section>
        <p14:section name="Part 3: System Sizing and Specification" id="{5BB3FDAE-8585-471A-8B78-C770779BE1A8}">
          <p14:sldIdLst>
            <p14:sldId id="2890"/>
            <p14:sldId id="2700"/>
            <p14:sldId id="2873"/>
            <p14:sldId id="2899"/>
            <p14:sldId id="2820"/>
            <p14:sldId id="2891"/>
            <p14:sldId id="2892"/>
            <p14:sldId id="2761"/>
            <p14:sldId id="2823"/>
          </p14:sldIdLst>
        </p14:section>
        <p14:section name="Part 4: System Design Options/Considerations" id="{45EA7723-C68D-4570-8DAA-C0AC0547D697}">
          <p14:sldIdLst>
            <p14:sldId id="2893"/>
            <p14:sldId id="2727"/>
            <p14:sldId id="2825"/>
            <p14:sldId id="2826"/>
            <p14:sldId id="2827"/>
            <p14:sldId id="2828"/>
            <p14:sldId id="2829"/>
            <p14:sldId id="2830"/>
            <p14:sldId id="2900"/>
            <p14:sldId id="2832"/>
            <p14:sldId id="2833"/>
            <p14:sldId id="2834"/>
            <p14:sldId id="2901"/>
          </p14:sldIdLst>
        </p14:section>
        <p14:section name="Part 5: Thermostats and Controls" id="{2EFED9F1-7637-45DA-8C2C-92D526CF598D}">
          <p14:sldIdLst>
            <p14:sldId id="2894"/>
            <p14:sldId id="2728"/>
            <p14:sldId id="2765"/>
            <p14:sldId id="2896"/>
            <p14:sldId id="2897"/>
            <p14:sldId id="646"/>
            <p14:sldId id="2839"/>
          </p14:sldIdLst>
        </p14:section>
        <p14:section name="Part 6: Recommended Practices and  Design Examples" id="{6B82413E-7BDE-4F42-8EBC-F5EEBB123EA9}">
          <p14:sldIdLst>
            <p14:sldId id="2895"/>
            <p14:sldId id="2729"/>
            <p14:sldId id="2841"/>
            <p14:sldId id="2842"/>
            <p14:sldId id="2843"/>
            <p14:sldId id="2844"/>
            <p14:sldId id="269"/>
            <p14:sldId id="2846"/>
            <p14:sldId id="2847"/>
            <p14:sldId id="2848"/>
            <p14:sldId id="2849"/>
            <p14:sldId id="2648"/>
            <p14:sldId id="2666"/>
            <p14:sldId id="2667"/>
            <p14:sldId id="2734"/>
            <p14:sldId id="273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Christie, Matthew" initials="CM [2]" lastIdx="6" clrIdx="6">
    <p:extLst>
      <p:ext uri="{19B8F6BF-5375-455C-9EA6-DF929625EA0E}">
        <p15:presenceInfo xmlns:p15="http://schemas.microsoft.com/office/powerpoint/2012/main" userId="S::mchristie@trcsolutions.com::fc357460-f8e8-4596-9e64-56d2b735ffb3" providerId="AD"/>
      </p:ext>
    </p:extLst>
  </p:cmAuthor>
  <p:cmAuthor id="1" name="Eckman, William" initials="EW" lastIdx="5" clrIdx="0">
    <p:extLst>
      <p:ext uri="{19B8F6BF-5375-455C-9EA6-DF929625EA0E}">
        <p15:presenceInfo xmlns:p15="http://schemas.microsoft.com/office/powerpoint/2012/main" userId="S::weckman@trcsolutions.com::de3eaa1c-5df1-4632-a425-df3604a74e6f" providerId="AD"/>
      </p:ext>
    </p:extLst>
  </p:cmAuthor>
  <p:cmAuthor id="2" name="Christie, Matthew" initials="CM" lastIdx="121" clrIdx="1">
    <p:extLst>
      <p:ext uri="{19B8F6BF-5375-455C-9EA6-DF929625EA0E}">
        <p15:presenceInfo xmlns:p15="http://schemas.microsoft.com/office/powerpoint/2012/main" userId="S::MChristie@trcsolutions.com::55baf958-48ae-4bd9-bfc8-283aedf8fa11" providerId="AD"/>
      </p:ext>
    </p:extLst>
  </p:cmAuthor>
  <p:cmAuthor id="3" name="Wildenhaus, Dan" initials="WD" lastIdx="23" clrIdx="2">
    <p:extLst>
      <p:ext uri="{19B8F6BF-5375-455C-9EA6-DF929625EA0E}">
        <p15:presenceInfo xmlns:p15="http://schemas.microsoft.com/office/powerpoint/2012/main" userId="S::DWildenhaus@trcsolutions.com::41a4a31f-410f-470e-af63-25f6a0fe28b0" providerId="AD"/>
      </p:ext>
    </p:extLst>
  </p:cmAuthor>
  <p:cmAuthor id="4" name="Shields, Connor B." initials="SCB" lastIdx="108" clrIdx="3">
    <p:extLst>
      <p:ext uri="{19B8F6BF-5375-455C-9EA6-DF929625EA0E}">
        <p15:presenceInfo xmlns:p15="http://schemas.microsoft.com/office/powerpoint/2012/main" userId="S::CBShields@trcsolutions.com::65b4bef5-486c-4fb9-bc60-7256ccf6010d" providerId="AD"/>
      </p:ext>
    </p:extLst>
  </p:cmAuthor>
  <p:cmAuthor id="5" name="Riggs, Devlin" initials="RD" lastIdx="22" clrIdx="4">
    <p:extLst>
      <p:ext uri="{19B8F6BF-5375-455C-9EA6-DF929625EA0E}">
        <p15:presenceInfo xmlns:p15="http://schemas.microsoft.com/office/powerpoint/2012/main" userId="S::driggs@trcsolutions.com::843791f6-4c50-46ee-939c-8e0559387e91" providerId="AD"/>
      </p:ext>
    </p:extLst>
  </p:cmAuthor>
  <p:cmAuthor id="6" name="Giannini, Laura" initials="GL" lastIdx="22" clrIdx="5">
    <p:extLst>
      <p:ext uri="{19B8F6BF-5375-455C-9EA6-DF929625EA0E}">
        <p15:presenceInfo xmlns:p15="http://schemas.microsoft.com/office/powerpoint/2012/main" userId="S::LGiannini@trcsolutions.com::1ecd0329-69c9-4165-a3b2-5b94c3fe1b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35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88" autoAdjust="0"/>
    <p:restoredTop sz="84371" autoAdjust="0"/>
  </p:normalViewPr>
  <p:slideViewPr>
    <p:cSldViewPr snapToGrid="0" snapToObjects="1">
      <p:cViewPr varScale="1">
        <p:scale>
          <a:sx n="67" d="100"/>
          <a:sy n="67" d="100"/>
        </p:scale>
        <p:origin x="78" y="6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presProps" Target="presProps.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7" dt="2021-04-16T15:51:08.911" idx="6">
    <p:pos x="10" y="10"/>
    <p:text>@driggs - Devlin - Can you change the color scheme of the arrows in the vapor compression loop. 
Heating mode; have the indoor (left) side yellow, and slightly less yellow as it leaves the indoor unit (lower side).
Have the right side blue, and slightly lighter blue as it leaves the outdoor unit (upper side). Same color scheme as slide 14)
Then for cooling, revers it all. Yellow on the outdoors (right), blue on the indoors (left)</p:text>
    <p:extLst>
      <p:ext uri="{C676402C-5697-4E1C-873F-D02D1690AC5C}">
        <p15:threadingInfo xmlns:p15="http://schemas.microsoft.com/office/powerpoint/2012/main" timeZoneBias="240"/>
      </p:ext>
    </p:extLst>
  </p:cm>
  <p:cm authorId="5" dt="2021-04-21T17:06:53.809" idx="7">
    <p:pos x="10" y="106"/>
    <p:text>I believe I have this correct, but let me know if I need to adjust any of the colors.</p:text>
    <p:extLst>
      <p:ext uri="{C676402C-5697-4E1C-873F-D02D1690AC5C}">
        <p15:threadingInfo xmlns:p15="http://schemas.microsoft.com/office/powerpoint/2012/main" timeZoneBias="300">
          <p15:parentCm authorId="7" idx="6"/>
        </p15:threadingInfo>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7.png"/><Relationship Id="rId7" Type="http://schemas.openxmlformats.org/officeDocument/2006/relationships/image" Target="../media/image34.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4.svg"/><Relationship Id="rId4" Type="http://schemas.openxmlformats.org/officeDocument/2006/relationships/image" Target="../media/image8.svg"/><Relationship Id="rId9" Type="http://schemas.openxmlformats.org/officeDocument/2006/relationships/image" Target="../media/image3.png"/></Relationships>
</file>

<file path=ppt/diagrams/_rels/data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4.svg"/></Relationships>
</file>

<file path=ppt/diagrams/_rels/data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33.svg"/></Relationships>
</file>

<file path=ppt/diagrams/_rels/data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3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7.png"/><Relationship Id="rId7" Type="http://schemas.openxmlformats.org/officeDocument/2006/relationships/image" Target="../media/image34.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4.svg"/><Relationship Id="rId4" Type="http://schemas.openxmlformats.org/officeDocument/2006/relationships/image" Target="../media/image8.svg"/><Relationship Id="rId9" Type="http://schemas.openxmlformats.org/officeDocument/2006/relationships/image" Target="../media/image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33.svg"/></Relationships>
</file>

<file path=ppt/diagrams/_rels/drawing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18C96F-376B-4A5B-9799-B9D2F4BC2BA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60459D06-8B2B-4E69-8506-C2405C927035}">
      <dgm:prSet/>
      <dgm:spPr/>
      <dgm:t>
        <a:bodyPr/>
        <a:lstStyle/>
        <a:p>
          <a:pPr>
            <a:lnSpc>
              <a:spcPct val="100000"/>
            </a:lnSpc>
          </a:pPr>
          <a:r>
            <a:rPr lang="en-US" dirty="0"/>
            <a:t>Understand the basic operation of a heat pump</a:t>
          </a:r>
        </a:p>
      </dgm:t>
    </dgm:pt>
    <dgm:pt modelId="{26625297-9C76-4AE5-B42E-9955AC96EB7E}" type="parTrans" cxnId="{D4A9E654-A0C4-453A-B026-72B42B179423}">
      <dgm:prSet/>
      <dgm:spPr/>
      <dgm:t>
        <a:bodyPr/>
        <a:lstStyle/>
        <a:p>
          <a:endParaRPr lang="en-US"/>
        </a:p>
      </dgm:t>
    </dgm:pt>
    <dgm:pt modelId="{1D12F486-E2E7-4BCC-A48A-4E6C0614581F}" type="sibTrans" cxnId="{D4A9E654-A0C4-453A-B026-72B42B179423}">
      <dgm:prSet/>
      <dgm:spPr/>
      <dgm:t>
        <a:bodyPr/>
        <a:lstStyle/>
        <a:p>
          <a:endParaRPr lang="en-US"/>
        </a:p>
      </dgm:t>
    </dgm:pt>
    <dgm:pt modelId="{538E709A-ED66-4619-8DBC-188D2D076C09}">
      <dgm:prSet/>
      <dgm:spPr/>
      <dgm:t>
        <a:bodyPr/>
        <a:lstStyle/>
        <a:p>
          <a:pPr>
            <a:lnSpc>
              <a:spcPct val="100000"/>
            </a:lnSpc>
          </a:pPr>
          <a:r>
            <a:rPr lang="en-US" dirty="0"/>
            <a:t>Learn what defines a cold climate air source heat pump</a:t>
          </a:r>
        </a:p>
      </dgm:t>
    </dgm:pt>
    <dgm:pt modelId="{5ED65151-5B94-485D-B368-36AFDFB43382}" type="parTrans" cxnId="{D365F719-17C4-4452-9DA8-C4D57A76F87B}">
      <dgm:prSet/>
      <dgm:spPr/>
      <dgm:t>
        <a:bodyPr/>
        <a:lstStyle/>
        <a:p>
          <a:endParaRPr lang="en-US"/>
        </a:p>
      </dgm:t>
    </dgm:pt>
    <dgm:pt modelId="{79AA28F8-587C-4911-9291-0CD3CB1AEF33}" type="sibTrans" cxnId="{D365F719-17C4-4452-9DA8-C4D57A76F87B}">
      <dgm:prSet/>
      <dgm:spPr/>
      <dgm:t>
        <a:bodyPr/>
        <a:lstStyle/>
        <a:p>
          <a:endParaRPr lang="en-US"/>
        </a:p>
      </dgm:t>
    </dgm:pt>
    <dgm:pt modelId="{7E4E50C2-C56B-4E19-B6D3-2CDDA72CD1E8}">
      <dgm:prSet/>
      <dgm:spPr/>
      <dgm:t>
        <a:bodyPr/>
        <a:lstStyle/>
        <a:p>
          <a:pPr>
            <a:lnSpc>
              <a:spcPct val="100000"/>
            </a:lnSpc>
          </a:pPr>
          <a:r>
            <a:rPr lang="en-US" dirty="0"/>
            <a:t>Understand the advantages of </a:t>
          </a:r>
          <a:r>
            <a:rPr lang="en-US" i="1" dirty="0"/>
            <a:t>variable</a:t>
          </a:r>
          <a:r>
            <a:rPr lang="en-US" dirty="0"/>
            <a:t> capacity</a:t>
          </a:r>
        </a:p>
      </dgm:t>
    </dgm:pt>
    <dgm:pt modelId="{4C15D9E1-1A7B-4ACF-8318-D37FE1386A57}" type="parTrans" cxnId="{ABD0FEEC-B41A-41BC-B059-01F24BBA3943}">
      <dgm:prSet/>
      <dgm:spPr/>
      <dgm:t>
        <a:bodyPr/>
        <a:lstStyle/>
        <a:p>
          <a:endParaRPr lang="en-US"/>
        </a:p>
      </dgm:t>
    </dgm:pt>
    <dgm:pt modelId="{D496EEEB-C5EA-41A3-9904-ACAB8595A3AF}" type="sibTrans" cxnId="{ABD0FEEC-B41A-41BC-B059-01F24BBA3943}">
      <dgm:prSet/>
      <dgm:spPr/>
      <dgm:t>
        <a:bodyPr/>
        <a:lstStyle/>
        <a:p>
          <a:endParaRPr lang="en-US"/>
        </a:p>
      </dgm:t>
    </dgm:pt>
    <dgm:pt modelId="{4676BB12-BE1E-43FA-B798-6DFC224ED736}" type="pres">
      <dgm:prSet presAssocID="{A718C96F-376B-4A5B-9799-B9D2F4BC2BA7}" presName="root" presStyleCnt="0">
        <dgm:presLayoutVars>
          <dgm:dir/>
          <dgm:resizeHandles val="exact"/>
        </dgm:presLayoutVars>
      </dgm:prSet>
      <dgm:spPr/>
    </dgm:pt>
    <dgm:pt modelId="{F5E7A7EE-EA8D-484F-A5B4-29143B8EA61C}" type="pres">
      <dgm:prSet presAssocID="{60459D06-8B2B-4E69-8506-C2405C927035}" presName="compNode" presStyleCnt="0"/>
      <dgm:spPr/>
    </dgm:pt>
    <dgm:pt modelId="{AABEF43D-74A1-49F1-A4D3-069D09818AE6}" type="pres">
      <dgm:prSet presAssocID="{60459D06-8B2B-4E69-8506-C2405C92703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C0C71DA4-05CC-4A18-A244-C6A8B2D33025}" type="pres">
      <dgm:prSet presAssocID="{60459D06-8B2B-4E69-8506-C2405C927035}" presName="spaceRect" presStyleCnt="0"/>
      <dgm:spPr/>
    </dgm:pt>
    <dgm:pt modelId="{770873F8-D1FC-491A-8FFC-3356BECCC825}" type="pres">
      <dgm:prSet presAssocID="{60459D06-8B2B-4E69-8506-C2405C927035}" presName="textRect" presStyleLbl="revTx" presStyleIdx="0" presStyleCnt="3">
        <dgm:presLayoutVars>
          <dgm:chMax val="1"/>
          <dgm:chPref val="1"/>
        </dgm:presLayoutVars>
      </dgm:prSet>
      <dgm:spPr/>
    </dgm:pt>
    <dgm:pt modelId="{CC4F2E23-41FB-40A4-AE89-2CB11B631484}" type="pres">
      <dgm:prSet presAssocID="{1D12F486-E2E7-4BCC-A48A-4E6C0614581F}" presName="sibTrans" presStyleCnt="0"/>
      <dgm:spPr/>
    </dgm:pt>
    <dgm:pt modelId="{93263C8D-CED2-4EC4-8388-BBD77EC430D9}" type="pres">
      <dgm:prSet presAssocID="{538E709A-ED66-4619-8DBC-188D2D076C09}" presName="compNode" presStyleCnt="0"/>
      <dgm:spPr/>
    </dgm:pt>
    <dgm:pt modelId="{FEC88F5A-299E-4895-987F-95CC9A7E6761}" type="pres">
      <dgm:prSet presAssocID="{538E709A-ED66-4619-8DBC-188D2D076C0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hermometer"/>
        </a:ext>
      </dgm:extLst>
    </dgm:pt>
    <dgm:pt modelId="{79D00030-4D1D-4763-B4DD-B645A5DF09D1}" type="pres">
      <dgm:prSet presAssocID="{538E709A-ED66-4619-8DBC-188D2D076C09}" presName="spaceRect" presStyleCnt="0"/>
      <dgm:spPr/>
    </dgm:pt>
    <dgm:pt modelId="{8B004EBE-0668-4E95-B1AA-11863392DA85}" type="pres">
      <dgm:prSet presAssocID="{538E709A-ED66-4619-8DBC-188D2D076C09}" presName="textRect" presStyleLbl="revTx" presStyleIdx="1" presStyleCnt="3">
        <dgm:presLayoutVars>
          <dgm:chMax val="1"/>
          <dgm:chPref val="1"/>
        </dgm:presLayoutVars>
      </dgm:prSet>
      <dgm:spPr/>
    </dgm:pt>
    <dgm:pt modelId="{126AC264-3308-4181-AEFF-B6BB137487F9}" type="pres">
      <dgm:prSet presAssocID="{79AA28F8-587C-4911-9291-0CD3CB1AEF33}" presName="sibTrans" presStyleCnt="0"/>
      <dgm:spPr/>
    </dgm:pt>
    <dgm:pt modelId="{53D9B762-1260-4733-B4E1-09B023C240EF}" type="pres">
      <dgm:prSet presAssocID="{7E4E50C2-C56B-4E19-B6D3-2CDDA72CD1E8}" presName="compNode" presStyleCnt="0"/>
      <dgm:spPr/>
    </dgm:pt>
    <dgm:pt modelId="{40FC72EC-743A-4398-B0BC-768E668B718B}" type="pres">
      <dgm:prSet presAssocID="{7E4E50C2-C56B-4E19-B6D3-2CDDA72CD1E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DA55257C-9F93-4908-A54B-64D8CE33DF9F}" type="pres">
      <dgm:prSet presAssocID="{7E4E50C2-C56B-4E19-B6D3-2CDDA72CD1E8}" presName="spaceRect" presStyleCnt="0"/>
      <dgm:spPr/>
    </dgm:pt>
    <dgm:pt modelId="{925C4A17-37B3-40E5-9789-F1D916AFFFD4}" type="pres">
      <dgm:prSet presAssocID="{7E4E50C2-C56B-4E19-B6D3-2CDDA72CD1E8}" presName="textRect" presStyleLbl="revTx" presStyleIdx="2" presStyleCnt="3">
        <dgm:presLayoutVars>
          <dgm:chMax val="1"/>
          <dgm:chPref val="1"/>
        </dgm:presLayoutVars>
      </dgm:prSet>
      <dgm:spPr/>
    </dgm:pt>
  </dgm:ptLst>
  <dgm:cxnLst>
    <dgm:cxn modelId="{4D087313-B993-45EA-8706-AA7EF2EE9195}" type="presOf" srcId="{538E709A-ED66-4619-8DBC-188D2D076C09}" destId="{8B004EBE-0668-4E95-B1AA-11863392DA85}" srcOrd="0" destOrd="0" presId="urn:microsoft.com/office/officeart/2018/2/layout/IconLabelList"/>
    <dgm:cxn modelId="{D365F719-17C4-4452-9DA8-C4D57A76F87B}" srcId="{A718C96F-376B-4A5B-9799-B9D2F4BC2BA7}" destId="{538E709A-ED66-4619-8DBC-188D2D076C09}" srcOrd="1" destOrd="0" parTransId="{5ED65151-5B94-485D-B368-36AFDFB43382}" sibTransId="{79AA28F8-587C-4911-9291-0CD3CB1AEF33}"/>
    <dgm:cxn modelId="{86AF881A-3E64-469D-8B46-6861B3725C89}" type="presOf" srcId="{60459D06-8B2B-4E69-8506-C2405C927035}" destId="{770873F8-D1FC-491A-8FFC-3356BECCC825}" srcOrd="0" destOrd="0" presId="urn:microsoft.com/office/officeart/2018/2/layout/IconLabelList"/>
    <dgm:cxn modelId="{D4A9E654-A0C4-453A-B026-72B42B179423}" srcId="{A718C96F-376B-4A5B-9799-B9D2F4BC2BA7}" destId="{60459D06-8B2B-4E69-8506-C2405C927035}" srcOrd="0" destOrd="0" parTransId="{26625297-9C76-4AE5-B42E-9955AC96EB7E}" sibTransId="{1D12F486-E2E7-4BCC-A48A-4E6C0614581F}"/>
    <dgm:cxn modelId="{0D12A09C-5217-4526-AC4B-B572A7D8485D}" type="presOf" srcId="{7E4E50C2-C56B-4E19-B6D3-2CDDA72CD1E8}" destId="{925C4A17-37B3-40E5-9789-F1D916AFFFD4}" srcOrd="0" destOrd="0" presId="urn:microsoft.com/office/officeart/2018/2/layout/IconLabelList"/>
    <dgm:cxn modelId="{ABD0FEEC-B41A-41BC-B059-01F24BBA3943}" srcId="{A718C96F-376B-4A5B-9799-B9D2F4BC2BA7}" destId="{7E4E50C2-C56B-4E19-B6D3-2CDDA72CD1E8}" srcOrd="2" destOrd="0" parTransId="{4C15D9E1-1A7B-4ACF-8318-D37FE1386A57}" sibTransId="{D496EEEB-C5EA-41A3-9904-ACAB8595A3AF}"/>
    <dgm:cxn modelId="{2124DDFC-F7A6-4AF9-BD15-ABDD9DFE1E01}" type="presOf" srcId="{A718C96F-376B-4A5B-9799-B9D2F4BC2BA7}" destId="{4676BB12-BE1E-43FA-B798-6DFC224ED736}" srcOrd="0" destOrd="0" presId="urn:microsoft.com/office/officeart/2018/2/layout/IconLabelList"/>
    <dgm:cxn modelId="{3E6D7152-460D-4C61-A2D5-0119364CC1E3}" type="presParOf" srcId="{4676BB12-BE1E-43FA-B798-6DFC224ED736}" destId="{F5E7A7EE-EA8D-484F-A5B4-29143B8EA61C}" srcOrd="0" destOrd="0" presId="urn:microsoft.com/office/officeart/2018/2/layout/IconLabelList"/>
    <dgm:cxn modelId="{293E617A-E012-48F9-95E4-95E7646D2595}" type="presParOf" srcId="{F5E7A7EE-EA8D-484F-A5B4-29143B8EA61C}" destId="{AABEF43D-74A1-49F1-A4D3-069D09818AE6}" srcOrd="0" destOrd="0" presId="urn:microsoft.com/office/officeart/2018/2/layout/IconLabelList"/>
    <dgm:cxn modelId="{2E8632EC-3447-4610-BB80-63258DAD5D6E}" type="presParOf" srcId="{F5E7A7EE-EA8D-484F-A5B4-29143B8EA61C}" destId="{C0C71DA4-05CC-4A18-A244-C6A8B2D33025}" srcOrd="1" destOrd="0" presId="urn:microsoft.com/office/officeart/2018/2/layout/IconLabelList"/>
    <dgm:cxn modelId="{92D5F87D-090C-4FF4-9AFE-3A3A92610A87}" type="presParOf" srcId="{F5E7A7EE-EA8D-484F-A5B4-29143B8EA61C}" destId="{770873F8-D1FC-491A-8FFC-3356BECCC825}" srcOrd="2" destOrd="0" presId="urn:microsoft.com/office/officeart/2018/2/layout/IconLabelList"/>
    <dgm:cxn modelId="{487E8512-0B7F-46C5-8255-9208077CEE8F}" type="presParOf" srcId="{4676BB12-BE1E-43FA-B798-6DFC224ED736}" destId="{CC4F2E23-41FB-40A4-AE89-2CB11B631484}" srcOrd="1" destOrd="0" presId="urn:microsoft.com/office/officeart/2018/2/layout/IconLabelList"/>
    <dgm:cxn modelId="{B2123955-8992-40C2-A917-76C4ED6198E1}" type="presParOf" srcId="{4676BB12-BE1E-43FA-B798-6DFC224ED736}" destId="{93263C8D-CED2-4EC4-8388-BBD77EC430D9}" srcOrd="2" destOrd="0" presId="urn:microsoft.com/office/officeart/2018/2/layout/IconLabelList"/>
    <dgm:cxn modelId="{D5995329-D4E6-4EFB-A0A0-8000C018B1A9}" type="presParOf" srcId="{93263C8D-CED2-4EC4-8388-BBD77EC430D9}" destId="{FEC88F5A-299E-4895-987F-95CC9A7E6761}" srcOrd="0" destOrd="0" presId="urn:microsoft.com/office/officeart/2018/2/layout/IconLabelList"/>
    <dgm:cxn modelId="{3BE61A4D-844F-4FDA-86C9-E912DE05BEB0}" type="presParOf" srcId="{93263C8D-CED2-4EC4-8388-BBD77EC430D9}" destId="{79D00030-4D1D-4763-B4DD-B645A5DF09D1}" srcOrd="1" destOrd="0" presId="urn:microsoft.com/office/officeart/2018/2/layout/IconLabelList"/>
    <dgm:cxn modelId="{3320D145-A7DC-4C46-BB98-041C921BB7B5}" type="presParOf" srcId="{93263C8D-CED2-4EC4-8388-BBD77EC430D9}" destId="{8B004EBE-0668-4E95-B1AA-11863392DA85}" srcOrd="2" destOrd="0" presId="urn:microsoft.com/office/officeart/2018/2/layout/IconLabelList"/>
    <dgm:cxn modelId="{D07D64A2-2088-48EB-9ED6-939622A94B7D}" type="presParOf" srcId="{4676BB12-BE1E-43FA-B798-6DFC224ED736}" destId="{126AC264-3308-4181-AEFF-B6BB137487F9}" srcOrd="3" destOrd="0" presId="urn:microsoft.com/office/officeart/2018/2/layout/IconLabelList"/>
    <dgm:cxn modelId="{0E71E0C5-0EC8-4470-A1A6-E3CFBDBA5F5C}" type="presParOf" srcId="{4676BB12-BE1E-43FA-B798-6DFC224ED736}" destId="{53D9B762-1260-4733-B4E1-09B023C240EF}" srcOrd="4" destOrd="0" presId="urn:microsoft.com/office/officeart/2018/2/layout/IconLabelList"/>
    <dgm:cxn modelId="{6892024A-3A13-45C4-902B-B1D140D93ECD}" type="presParOf" srcId="{53D9B762-1260-4733-B4E1-09B023C240EF}" destId="{40FC72EC-743A-4398-B0BC-768E668B718B}" srcOrd="0" destOrd="0" presId="urn:microsoft.com/office/officeart/2018/2/layout/IconLabelList"/>
    <dgm:cxn modelId="{7A486E21-D6CE-4D9C-A588-40D4B5B36BDA}" type="presParOf" srcId="{53D9B762-1260-4733-B4E1-09B023C240EF}" destId="{DA55257C-9F93-4908-A54B-64D8CE33DF9F}" srcOrd="1" destOrd="0" presId="urn:microsoft.com/office/officeart/2018/2/layout/IconLabelList"/>
    <dgm:cxn modelId="{92090809-1D24-45F4-A33A-19832EF1A861}" type="presParOf" srcId="{53D9B762-1260-4733-B4E1-09B023C240EF}" destId="{925C4A17-37B3-40E5-9789-F1D916AFFFD4}"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D2A661-4B5F-4343-8787-98243D8AACFE}"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1BD1F4A2-5972-4E00-B58C-89FD6D3450AB}">
      <dgm:prSet custT="1"/>
      <dgm:spPr/>
      <dgm:t>
        <a:bodyPr/>
        <a:lstStyle/>
        <a:p>
          <a:pPr>
            <a:lnSpc>
              <a:spcPct val="100000"/>
            </a:lnSpc>
          </a:pPr>
          <a:r>
            <a:rPr lang="en-US" sz="1400" dirty="0"/>
            <a:t>Understand what a load calculation is</a:t>
          </a:r>
        </a:p>
      </dgm:t>
    </dgm:pt>
    <dgm:pt modelId="{BCF28F54-0144-4E51-AA3F-E6A306007CF4}" type="parTrans" cxnId="{0E826AFB-CB7D-4C66-9D81-98A2C264741D}">
      <dgm:prSet/>
      <dgm:spPr/>
      <dgm:t>
        <a:bodyPr/>
        <a:lstStyle/>
        <a:p>
          <a:endParaRPr lang="en-US"/>
        </a:p>
      </dgm:t>
    </dgm:pt>
    <dgm:pt modelId="{AB17F836-6EE8-4BDF-8D66-EB5E22D9DCDB}" type="sibTrans" cxnId="{0E826AFB-CB7D-4C66-9D81-98A2C264741D}">
      <dgm:prSet/>
      <dgm:spPr/>
      <dgm:t>
        <a:bodyPr/>
        <a:lstStyle/>
        <a:p>
          <a:endParaRPr lang="en-US"/>
        </a:p>
      </dgm:t>
    </dgm:pt>
    <dgm:pt modelId="{E9A5291F-5D3D-4837-A3CB-D89FCE25F34D}">
      <dgm:prSet custT="1"/>
      <dgm:spPr/>
      <dgm:t>
        <a:bodyPr/>
        <a:lstStyle/>
        <a:p>
          <a:pPr>
            <a:lnSpc>
              <a:spcPct val="100000"/>
            </a:lnSpc>
          </a:pPr>
          <a:r>
            <a:rPr lang="en-US" sz="1400"/>
            <a:t>Learn the basics of performing a load calculation</a:t>
          </a:r>
        </a:p>
      </dgm:t>
    </dgm:pt>
    <dgm:pt modelId="{C4A501AC-1BC0-4073-82C0-C2CA86DA798D}" type="parTrans" cxnId="{63FA35A4-C8F9-4D20-8F84-8A5A0EBB44C3}">
      <dgm:prSet/>
      <dgm:spPr/>
      <dgm:t>
        <a:bodyPr/>
        <a:lstStyle/>
        <a:p>
          <a:endParaRPr lang="en-US"/>
        </a:p>
      </dgm:t>
    </dgm:pt>
    <dgm:pt modelId="{62E3CD8F-4296-4785-B282-F9CB76AE9534}" type="sibTrans" cxnId="{63FA35A4-C8F9-4D20-8F84-8A5A0EBB44C3}">
      <dgm:prSet/>
      <dgm:spPr/>
      <dgm:t>
        <a:bodyPr/>
        <a:lstStyle/>
        <a:p>
          <a:endParaRPr lang="en-US"/>
        </a:p>
      </dgm:t>
    </dgm:pt>
    <dgm:pt modelId="{2FE1A479-2DF0-441B-8CFE-56FA34D275E6}">
      <dgm:prSet custT="1"/>
      <dgm:spPr/>
      <dgm:t>
        <a:bodyPr/>
        <a:lstStyle/>
        <a:p>
          <a:pPr>
            <a:lnSpc>
              <a:spcPct val="100000"/>
            </a:lnSpc>
          </a:pPr>
          <a:r>
            <a:rPr lang="en-US" sz="1400"/>
            <a:t>Understand what affects the heating and cooling load of a home</a:t>
          </a:r>
        </a:p>
      </dgm:t>
    </dgm:pt>
    <dgm:pt modelId="{F41FAB0A-9986-4A85-BF09-ACB5DB831CEC}" type="parTrans" cxnId="{36743A09-670A-4216-8203-C3E0C2BC2E58}">
      <dgm:prSet/>
      <dgm:spPr/>
      <dgm:t>
        <a:bodyPr/>
        <a:lstStyle/>
        <a:p>
          <a:endParaRPr lang="en-US"/>
        </a:p>
      </dgm:t>
    </dgm:pt>
    <dgm:pt modelId="{F5E3278A-A06B-4DE6-B1C7-8362E388D89F}" type="sibTrans" cxnId="{36743A09-670A-4216-8203-C3E0C2BC2E58}">
      <dgm:prSet/>
      <dgm:spPr/>
      <dgm:t>
        <a:bodyPr/>
        <a:lstStyle/>
        <a:p>
          <a:endParaRPr lang="en-US"/>
        </a:p>
      </dgm:t>
    </dgm:pt>
    <dgm:pt modelId="{B1E89D48-A9F8-4EA0-8AD9-43B29D3FD02E}">
      <dgm:prSet custT="1"/>
      <dgm:spPr/>
      <dgm:t>
        <a:bodyPr/>
        <a:lstStyle/>
        <a:p>
          <a:pPr>
            <a:lnSpc>
              <a:spcPct val="100000"/>
            </a:lnSpc>
          </a:pPr>
          <a:r>
            <a:rPr lang="en-US" sz="1400" dirty="0"/>
            <a:t>Learn about different resources available to contractors </a:t>
          </a:r>
        </a:p>
      </dgm:t>
    </dgm:pt>
    <dgm:pt modelId="{C6C0B773-7C1B-4D2F-8AB8-5DED22C7E27A}" type="parTrans" cxnId="{6D31EADC-1FB6-4FBE-9916-904F6BA5DF35}">
      <dgm:prSet/>
      <dgm:spPr/>
      <dgm:t>
        <a:bodyPr/>
        <a:lstStyle/>
        <a:p>
          <a:endParaRPr lang="en-US"/>
        </a:p>
      </dgm:t>
    </dgm:pt>
    <dgm:pt modelId="{C9BB8D12-B924-41AD-9244-123930FF0F6C}" type="sibTrans" cxnId="{6D31EADC-1FB6-4FBE-9916-904F6BA5DF35}">
      <dgm:prSet/>
      <dgm:spPr/>
      <dgm:t>
        <a:bodyPr/>
        <a:lstStyle/>
        <a:p>
          <a:endParaRPr lang="en-US"/>
        </a:p>
      </dgm:t>
    </dgm:pt>
    <dgm:pt modelId="{BF9B4F29-AEC8-4900-B378-61355ECFCAF8}">
      <dgm:prSet custT="1"/>
      <dgm:spPr/>
      <dgm:t>
        <a:bodyPr/>
        <a:lstStyle/>
        <a:p>
          <a:pPr>
            <a:lnSpc>
              <a:spcPct val="100000"/>
            </a:lnSpc>
          </a:pPr>
          <a:r>
            <a:rPr lang="en-US" sz="1400"/>
            <a:t>Understand key considerations for performing an accurate load calculation </a:t>
          </a:r>
        </a:p>
      </dgm:t>
    </dgm:pt>
    <dgm:pt modelId="{6E073ADB-2F52-451E-8FAD-F3117C7D687F}" type="parTrans" cxnId="{0F243F09-B4D0-4EBB-987E-18B29AE1F0A3}">
      <dgm:prSet/>
      <dgm:spPr/>
      <dgm:t>
        <a:bodyPr/>
        <a:lstStyle/>
        <a:p>
          <a:endParaRPr lang="en-US"/>
        </a:p>
      </dgm:t>
    </dgm:pt>
    <dgm:pt modelId="{0281EFE3-7885-42DB-BC52-6784C7E94FD3}" type="sibTrans" cxnId="{0F243F09-B4D0-4EBB-987E-18B29AE1F0A3}">
      <dgm:prSet/>
      <dgm:spPr/>
      <dgm:t>
        <a:bodyPr/>
        <a:lstStyle/>
        <a:p>
          <a:endParaRPr lang="en-US"/>
        </a:p>
      </dgm:t>
    </dgm:pt>
    <dgm:pt modelId="{CE1400F9-F749-4CA2-90E5-E504297134CC}" type="pres">
      <dgm:prSet presAssocID="{41D2A661-4B5F-4343-8787-98243D8AACFE}" presName="root" presStyleCnt="0">
        <dgm:presLayoutVars>
          <dgm:dir/>
          <dgm:resizeHandles val="exact"/>
        </dgm:presLayoutVars>
      </dgm:prSet>
      <dgm:spPr/>
    </dgm:pt>
    <dgm:pt modelId="{B41C8F5D-11BC-4E6C-8771-9A425F7C719A}" type="pres">
      <dgm:prSet presAssocID="{1BD1F4A2-5972-4E00-B58C-89FD6D3450AB}" presName="compNode" presStyleCnt="0"/>
      <dgm:spPr/>
    </dgm:pt>
    <dgm:pt modelId="{87560100-0E5E-477D-BFD3-015A5C3A3EE0}" type="pres">
      <dgm:prSet presAssocID="{1BD1F4A2-5972-4E00-B58C-89FD6D3450A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alculator"/>
        </a:ext>
      </dgm:extLst>
    </dgm:pt>
    <dgm:pt modelId="{637EB963-2D1F-42A8-A261-BA8E80723864}" type="pres">
      <dgm:prSet presAssocID="{1BD1F4A2-5972-4E00-B58C-89FD6D3450AB}" presName="spaceRect" presStyleCnt="0"/>
      <dgm:spPr/>
    </dgm:pt>
    <dgm:pt modelId="{D90F0637-855E-49E8-899A-54F13A5B2B06}" type="pres">
      <dgm:prSet presAssocID="{1BD1F4A2-5972-4E00-B58C-89FD6D3450AB}" presName="textRect" presStyleLbl="revTx" presStyleIdx="0" presStyleCnt="5">
        <dgm:presLayoutVars>
          <dgm:chMax val="1"/>
          <dgm:chPref val="1"/>
        </dgm:presLayoutVars>
      </dgm:prSet>
      <dgm:spPr/>
    </dgm:pt>
    <dgm:pt modelId="{646E20A5-5398-4BCE-955F-49396605AA1B}" type="pres">
      <dgm:prSet presAssocID="{AB17F836-6EE8-4BDF-8D66-EB5E22D9DCDB}" presName="sibTrans" presStyleCnt="0"/>
      <dgm:spPr/>
    </dgm:pt>
    <dgm:pt modelId="{1EE75B9A-5C6A-44DE-8F22-9749371C7588}" type="pres">
      <dgm:prSet presAssocID="{E9A5291F-5D3D-4837-A3CB-D89FCE25F34D}" presName="compNode" presStyleCnt="0"/>
      <dgm:spPr/>
    </dgm:pt>
    <dgm:pt modelId="{9B848212-7325-485C-A891-4BDA30D77AA9}" type="pres">
      <dgm:prSet presAssocID="{E9A5291F-5D3D-4837-A3CB-D89FCE25F34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C6C091FE-8572-4D25-8332-B1393FD0FB88}" type="pres">
      <dgm:prSet presAssocID="{E9A5291F-5D3D-4837-A3CB-D89FCE25F34D}" presName="spaceRect" presStyleCnt="0"/>
      <dgm:spPr/>
    </dgm:pt>
    <dgm:pt modelId="{A61D2AF2-FEB8-457A-B17A-8665B5011028}" type="pres">
      <dgm:prSet presAssocID="{E9A5291F-5D3D-4837-A3CB-D89FCE25F34D}" presName="textRect" presStyleLbl="revTx" presStyleIdx="1" presStyleCnt="5">
        <dgm:presLayoutVars>
          <dgm:chMax val="1"/>
          <dgm:chPref val="1"/>
        </dgm:presLayoutVars>
      </dgm:prSet>
      <dgm:spPr/>
    </dgm:pt>
    <dgm:pt modelId="{1900C19F-5BCE-4783-A624-1D6E56351B84}" type="pres">
      <dgm:prSet presAssocID="{62E3CD8F-4296-4785-B282-F9CB76AE9534}" presName="sibTrans" presStyleCnt="0"/>
      <dgm:spPr/>
    </dgm:pt>
    <dgm:pt modelId="{83FD8786-CC6A-4171-8895-4327A3139E61}" type="pres">
      <dgm:prSet presAssocID="{2FE1A479-2DF0-441B-8CFE-56FA34D275E6}" presName="compNode" presStyleCnt="0"/>
      <dgm:spPr/>
    </dgm:pt>
    <dgm:pt modelId="{5FE8BD77-D7B1-47E2-8F59-3A65B349770A}" type="pres">
      <dgm:prSet presAssocID="{2FE1A479-2DF0-441B-8CFE-56FA34D275E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ouse"/>
        </a:ext>
      </dgm:extLst>
    </dgm:pt>
    <dgm:pt modelId="{1DB53988-E654-4BCB-AE8E-6F7F4BFDDC47}" type="pres">
      <dgm:prSet presAssocID="{2FE1A479-2DF0-441B-8CFE-56FA34D275E6}" presName="spaceRect" presStyleCnt="0"/>
      <dgm:spPr/>
    </dgm:pt>
    <dgm:pt modelId="{C72AD317-CB1D-4FF5-BD5E-9797F47E13C9}" type="pres">
      <dgm:prSet presAssocID="{2FE1A479-2DF0-441B-8CFE-56FA34D275E6}" presName="textRect" presStyleLbl="revTx" presStyleIdx="2" presStyleCnt="5">
        <dgm:presLayoutVars>
          <dgm:chMax val="1"/>
          <dgm:chPref val="1"/>
        </dgm:presLayoutVars>
      </dgm:prSet>
      <dgm:spPr/>
    </dgm:pt>
    <dgm:pt modelId="{85D672B8-E3FA-48BD-A06E-29CF71501C4C}" type="pres">
      <dgm:prSet presAssocID="{F5E3278A-A06B-4DE6-B1C7-8362E388D89F}" presName="sibTrans" presStyleCnt="0"/>
      <dgm:spPr/>
    </dgm:pt>
    <dgm:pt modelId="{45C8238E-79A5-4224-912D-AB1F93784867}" type="pres">
      <dgm:prSet presAssocID="{B1E89D48-A9F8-4EA0-8AD9-43B29D3FD02E}" presName="compNode" presStyleCnt="0"/>
      <dgm:spPr/>
    </dgm:pt>
    <dgm:pt modelId="{8D94BD4D-E56E-4A2C-86AB-40FB07C2FA6A}" type="pres">
      <dgm:prSet presAssocID="{B1E89D48-A9F8-4EA0-8AD9-43B29D3FD02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ooks"/>
        </a:ext>
      </dgm:extLst>
    </dgm:pt>
    <dgm:pt modelId="{515D1639-6D05-4E55-84EF-D3A92FEB4475}" type="pres">
      <dgm:prSet presAssocID="{B1E89D48-A9F8-4EA0-8AD9-43B29D3FD02E}" presName="spaceRect" presStyleCnt="0"/>
      <dgm:spPr/>
    </dgm:pt>
    <dgm:pt modelId="{323D547D-4DC9-4E6A-914F-C2C08600FC61}" type="pres">
      <dgm:prSet presAssocID="{B1E89D48-A9F8-4EA0-8AD9-43B29D3FD02E}" presName="textRect" presStyleLbl="revTx" presStyleIdx="3" presStyleCnt="5">
        <dgm:presLayoutVars>
          <dgm:chMax val="1"/>
          <dgm:chPref val="1"/>
        </dgm:presLayoutVars>
      </dgm:prSet>
      <dgm:spPr/>
    </dgm:pt>
    <dgm:pt modelId="{1B70AF50-5ED8-4BE5-B016-B0D9E6467408}" type="pres">
      <dgm:prSet presAssocID="{C9BB8D12-B924-41AD-9244-123930FF0F6C}" presName="sibTrans" presStyleCnt="0"/>
      <dgm:spPr/>
    </dgm:pt>
    <dgm:pt modelId="{0E1BDECE-30D9-42EC-851D-730F1734B7E6}" type="pres">
      <dgm:prSet presAssocID="{BF9B4F29-AEC8-4900-B378-61355ECFCAF8}" presName="compNode" presStyleCnt="0"/>
      <dgm:spPr/>
    </dgm:pt>
    <dgm:pt modelId="{FBFBE8F2-D359-4667-B1A4-AB4B00C96C65}" type="pres">
      <dgm:prSet presAssocID="{BF9B4F29-AEC8-4900-B378-61355ECFCAF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heckmark"/>
        </a:ext>
      </dgm:extLst>
    </dgm:pt>
    <dgm:pt modelId="{7252D17C-7E9E-49CB-B3A7-F30649A7DD48}" type="pres">
      <dgm:prSet presAssocID="{BF9B4F29-AEC8-4900-B378-61355ECFCAF8}" presName="spaceRect" presStyleCnt="0"/>
      <dgm:spPr/>
    </dgm:pt>
    <dgm:pt modelId="{9750A4D9-9261-43BF-97B4-F18C542D783C}" type="pres">
      <dgm:prSet presAssocID="{BF9B4F29-AEC8-4900-B378-61355ECFCAF8}" presName="textRect" presStyleLbl="revTx" presStyleIdx="4" presStyleCnt="5" custScaleX="142940">
        <dgm:presLayoutVars>
          <dgm:chMax val="1"/>
          <dgm:chPref val="1"/>
        </dgm:presLayoutVars>
      </dgm:prSet>
      <dgm:spPr/>
    </dgm:pt>
  </dgm:ptLst>
  <dgm:cxnLst>
    <dgm:cxn modelId="{36743A09-670A-4216-8203-C3E0C2BC2E58}" srcId="{41D2A661-4B5F-4343-8787-98243D8AACFE}" destId="{2FE1A479-2DF0-441B-8CFE-56FA34D275E6}" srcOrd="2" destOrd="0" parTransId="{F41FAB0A-9986-4A85-BF09-ACB5DB831CEC}" sibTransId="{F5E3278A-A06B-4DE6-B1C7-8362E388D89F}"/>
    <dgm:cxn modelId="{0F243F09-B4D0-4EBB-987E-18B29AE1F0A3}" srcId="{41D2A661-4B5F-4343-8787-98243D8AACFE}" destId="{BF9B4F29-AEC8-4900-B378-61355ECFCAF8}" srcOrd="4" destOrd="0" parTransId="{6E073ADB-2F52-451E-8FAD-F3117C7D687F}" sibTransId="{0281EFE3-7885-42DB-BC52-6784C7E94FD3}"/>
    <dgm:cxn modelId="{4382955B-EF97-4DE8-914B-A19D49CAC423}" type="presOf" srcId="{2FE1A479-2DF0-441B-8CFE-56FA34D275E6}" destId="{C72AD317-CB1D-4FF5-BD5E-9797F47E13C9}" srcOrd="0" destOrd="0" presId="urn:microsoft.com/office/officeart/2018/2/layout/IconLabelList"/>
    <dgm:cxn modelId="{96691A5E-1336-4E66-B1DD-346C793137D7}" type="presOf" srcId="{1BD1F4A2-5972-4E00-B58C-89FD6D3450AB}" destId="{D90F0637-855E-49E8-899A-54F13A5B2B06}" srcOrd="0" destOrd="0" presId="urn:microsoft.com/office/officeart/2018/2/layout/IconLabelList"/>
    <dgm:cxn modelId="{8A2C3C52-AB21-4C96-9A4D-B069736CE24E}" type="presOf" srcId="{B1E89D48-A9F8-4EA0-8AD9-43B29D3FD02E}" destId="{323D547D-4DC9-4E6A-914F-C2C08600FC61}" srcOrd="0" destOrd="0" presId="urn:microsoft.com/office/officeart/2018/2/layout/IconLabelList"/>
    <dgm:cxn modelId="{7A8F6196-FD38-4F07-942C-0C18563188F6}" type="presOf" srcId="{41D2A661-4B5F-4343-8787-98243D8AACFE}" destId="{CE1400F9-F749-4CA2-90E5-E504297134CC}" srcOrd="0" destOrd="0" presId="urn:microsoft.com/office/officeart/2018/2/layout/IconLabelList"/>
    <dgm:cxn modelId="{63FA35A4-C8F9-4D20-8F84-8A5A0EBB44C3}" srcId="{41D2A661-4B5F-4343-8787-98243D8AACFE}" destId="{E9A5291F-5D3D-4837-A3CB-D89FCE25F34D}" srcOrd="1" destOrd="0" parTransId="{C4A501AC-1BC0-4073-82C0-C2CA86DA798D}" sibTransId="{62E3CD8F-4296-4785-B282-F9CB76AE9534}"/>
    <dgm:cxn modelId="{5B6DB5A8-41E1-4E65-BA10-E156C4A62B38}" type="presOf" srcId="{BF9B4F29-AEC8-4900-B378-61355ECFCAF8}" destId="{9750A4D9-9261-43BF-97B4-F18C542D783C}" srcOrd="0" destOrd="0" presId="urn:microsoft.com/office/officeart/2018/2/layout/IconLabelList"/>
    <dgm:cxn modelId="{6D31EADC-1FB6-4FBE-9916-904F6BA5DF35}" srcId="{41D2A661-4B5F-4343-8787-98243D8AACFE}" destId="{B1E89D48-A9F8-4EA0-8AD9-43B29D3FD02E}" srcOrd="3" destOrd="0" parTransId="{C6C0B773-7C1B-4D2F-8AB8-5DED22C7E27A}" sibTransId="{C9BB8D12-B924-41AD-9244-123930FF0F6C}"/>
    <dgm:cxn modelId="{D96FB7F9-08D8-4B4B-87A7-CB24D1C2FC4B}" type="presOf" srcId="{E9A5291F-5D3D-4837-A3CB-D89FCE25F34D}" destId="{A61D2AF2-FEB8-457A-B17A-8665B5011028}" srcOrd="0" destOrd="0" presId="urn:microsoft.com/office/officeart/2018/2/layout/IconLabelList"/>
    <dgm:cxn modelId="{0E826AFB-CB7D-4C66-9D81-98A2C264741D}" srcId="{41D2A661-4B5F-4343-8787-98243D8AACFE}" destId="{1BD1F4A2-5972-4E00-B58C-89FD6D3450AB}" srcOrd="0" destOrd="0" parTransId="{BCF28F54-0144-4E51-AA3F-E6A306007CF4}" sibTransId="{AB17F836-6EE8-4BDF-8D66-EB5E22D9DCDB}"/>
    <dgm:cxn modelId="{5F47F391-892E-447D-80DD-02EAE26B2B1A}" type="presParOf" srcId="{CE1400F9-F749-4CA2-90E5-E504297134CC}" destId="{B41C8F5D-11BC-4E6C-8771-9A425F7C719A}" srcOrd="0" destOrd="0" presId="urn:microsoft.com/office/officeart/2018/2/layout/IconLabelList"/>
    <dgm:cxn modelId="{DECACE15-3599-4CAF-9958-8DA573657BE7}" type="presParOf" srcId="{B41C8F5D-11BC-4E6C-8771-9A425F7C719A}" destId="{87560100-0E5E-477D-BFD3-015A5C3A3EE0}" srcOrd="0" destOrd="0" presId="urn:microsoft.com/office/officeart/2018/2/layout/IconLabelList"/>
    <dgm:cxn modelId="{D1826EF0-C0E3-430A-9FE7-321DB5C5295D}" type="presParOf" srcId="{B41C8F5D-11BC-4E6C-8771-9A425F7C719A}" destId="{637EB963-2D1F-42A8-A261-BA8E80723864}" srcOrd="1" destOrd="0" presId="urn:microsoft.com/office/officeart/2018/2/layout/IconLabelList"/>
    <dgm:cxn modelId="{512390AE-DD0F-4708-B594-99DA68DEE9B9}" type="presParOf" srcId="{B41C8F5D-11BC-4E6C-8771-9A425F7C719A}" destId="{D90F0637-855E-49E8-899A-54F13A5B2B06}" srcOrd="2" destOrd="0" presId="urn:microsoft.com/office/officeart/2018/2/layout/IconLabelList"/>
    <dgm:cxn modelId="{14F8D729-3806-4583-B284-C99FA51A3883}" type="presParOf" srcId="{CE1400F9-F749-4CA2-90E5-E504297134CC}" destId="{646E20A5-5398-4BCE-955F-49396605AA1B}" srcOrd="1" destOrd="0" presId="urn:microsoft.com/office/officeart/2018/2/layout/IconLabelList"/>
    <dgm:cxn modelId="{39F4F6F8-3D73-4637-B735-8975EC87201D}" type="presParOf" srcId="{CE1400F9-F749-4CA2-90E5-E504297134CC}" destId="{1EE75B9A-5C6A-44DE-8F22-9749371C7588}" srcOrd="2" destOrd="0" presId="urn:microsoft.com/office/officeart/2018/2/layout/IconLabelList"/>
    <dgm:cxn modelId="{8A00F454-FF9E-430D-B8E8-56233B814034}" type="presParOf" srcId="{1EE75B9A-5C6A-44DE-8F22-9749371C7588}" destId="{9B848212-7325-485C-A891-4BDA30D77AA9}" srcOrd="0" destOrd="0" presId="urn:microsoft.com/office/officeart/2018/2/layout/IconLabelList"/>
    <dgm:cxn modelId="{ED53CD71-FE81-4DF0-A211-5C863C6DE40C}" type="presParOf" srcId="{1EE75B9A-5C6A-44DE-8F22-9749371C7588}" destId="{C6C091FE-8572-4D25-8332-B1393FD0FB88}" srcOrd="1" destOrd="0" presId="urn:microsoft.com/office/officeart/2018/2/layout/IconLabelList"/>
    <dgm:cxn modelId="{CAF5E0C7-CD53-45A0-9925-524E6E5BEF6B}" type="presParOf" srcId="{1EE75B9A-5C6A-44DE-8F22-9749371C7588}" destId="{A61D2AF2-FEB8-457A-B17A-8665B5011028}" srcOrd="2" destOrd="0" presId="urn:microsoft.com/office/officeart/2018/2/layout/IconLabelList"/>
    <dgm:cxn modelId="{83E3D9CC-AEDA-4507-8B2A-0D0EC97FA43C}" type="presParOf" srcId="{CE1400F9-F749-4CA2-90E5-E504297134CC}" destId="{1900C19F-5BCE-4783-A624-1D6E56351B84}" srcOrd="3" destOrd="0" presId="urn:microsoft.com/office/officeart/2018/2/layout/IconLabelList"/>
    <dgm:cxn modelId="{7F181C7F-C3F1-4C6F-96CB-77473F65C7E5}" type="presParOf" srcId="{CE1400F9-F749-4CA2-90E5-E504297134CC}" destId="{83FD8786-CC6A-4171-8895-4327A3139E61}" srcOrd="4" destOrd="0" presId="urn:microsoft.com/office/officeart/2018/2/layout/IconLabelList"/>
    <dgm:cxn modelId="{A2FDB27B-6909-48D7-8FEA-8A821ACFE389}" type="presParOf" srcId="{83FD8786-CC6A-4171-8895-4327A3139E61}" destId="{5FE8BD77-D7B1-47E2-8F59-3A65B349770A}" srcOrd="0" destOrd="0" presId="urn:microsoft.com/office/officeart/2018/2/layout/IconLabelList"/>
    <dgm:cxn modelId="{1370ADD1-DB54-4348-8F3C-EC50AF0F1679}" type="presParOf" srcId="{83FD8786-CC6A-4171-8895-4327A3139E61}" destId="{1DB53988-E654-4BCB-AE8E-6F7F4BFDDC47}" srcOrd="1" destOrd="0" presId="urn:microsoft.com/office/officeart/2018/2/layout/IconLabelList"/>
    <dgm:cxn modelId="{2FA5AC30-A6AA-41FF-89F9-6805C29EBB6E}" type="presParOf" srcId="{83FD8786-CC6A-4171-8895-4327A3139E61}" destId="{C72AD317-CB1D-4FF5-BD5E-9797F47E13C9}" srcOrd="2" destOrd="0" presId="urn:microsoft.com/office/officeart/2018/2/layout/IconLabelList"/>
    <dgm:cxn modelId="{B9CEE9AD-F652-4A2C-8683-04E698B7612A}" type="presParOf" srcId="{CE1400F9-F749-4CA2-90E5-E504297134CC}" destId="{85D672B8-E3FA-48BD-A06E-29CF71501C4C}" srcOrd="5" destOrd="0" presId="urn:microsoft.com/office/officeart/2018/2/layout/IconLabelList"/>
    <dgm:cxn modelId="{A566C5D0-1ACB-416E-95D5-0E94CB370B51}" type="presParOf" srcId="{CE1400F9-F749-4CA2-90E5-E504297134CC}" destId="{45C8238E-79A5-4224-912D-AB1F93784867}" srcOrd="6" destOrd="0" presId="urn:microsoft.com/office/officeart/2018/2/layout/IconLabelList"/>
    <dgm:cxn modelId="{8EF7F7E7-08EC-4CB6-9FA9-53017BA3C3FE}" type="presParOf" srcId="{45C8238E-79A5-4224-912D-AB1F93784867}" destId="{8D94BD4D-E56E-4A2C-86AB-40FB07C2FA6A}" srcOrd="0" destOrd="0" presId="urn:microsoft.com/office/officeart/2018/2/layout/IconLabelList"/>
    <dgm:cxn modelId="{9BB4FEFB-97F1-4671-8701-482D82A51316}" type="presParOf" srcId="{45C8238E-79A5-4224-912D-AB1F93784867}" destId="{515D1639-6D05-4E55-84EF-D3A92FEB4475}" srcOrd="1" destOrd="0" presId="urn:microsoft.com/office/officeart/2018/2/layout/IconLabelList"/>
    <dgm:cxn modelId="{DFF2EAFA-7DE9-4EEF-8AAE-40006ABE437F}" type="presParOf" srcId="{45C8238E-79A5-4224-912D-AB1F93784867}" destId="{323D547D-4DC9-4E6A-914F-C2C08600FC61}" srcOrd="2" destOrd="0" presId="urn:microsoft.com/office/officeart/2018/2/layout/IconLabelList"/>
    <dgm:cxn modelId="{8E974E05-225F-4637-B607-D3EA9C113A20}" type="presParOf" srcId="{CE1400F9-F749-4CA2-90E5-E504297134CC}" destId="{1B70AF50-5ED8-4BE5-B016-B0D9E6467408}" srcOrd="7" destOrd="0" presId="urn:microsoft.com/office/officeart/2018/2/layout/IconLabelList"/>
    <dgm:cxn modelId="{70AB9688-330B-4643-B36E-63F1A2549024}" type="presParOf" srcId="{CE1400F9-F749-4CA2-90E5-E504297134CC}" destId="{0E1BDECE-30D9-42EC-851D-730F1734B7E6}" srcOrd="8" destOrd="0" presId="urn:microsoft.com/office/officeart/2018/2/layout/IconLabelList"/>
    <dgm:cxn modelId="{C2CD8090-662E-47C2-89A4-E1F9FCB4E05C}" type="presParOf" srcId="{0E1BDECE-30D9-42EC-851D-730F1734B7E6}" destId="{FBFBE8F2-D359-4667-B1A4-AB4B00C96C65}" srcOrd="0" destOrd="0" presId="urn:microsoft.com/office/officeart/2018/2/layout/IconLabelList"/>
    <dgm:cxn modelId="{DE059E8B-DE0B-47CA-B13A-E9C442E80B71}" type="presParOf" srcId="{0E1BDECE-30D9-42EC-851D-730F1734B7E6}" destId="{7252D17C-7E9E-49CB-B3A7-F30649A7DD48}" srcOrd="1" destOrd="0" presId="urn:microsoft.com/office/officeart/2018/2/layout/IconLabelList"/>
    <dgm:cxn modelId="{B37E9C92-5668-4E76-ADD2-1E808199099A}" type="presParOf" srcId="{0E1BDECE-30D9-42EC-851D-730F1734B7E6}" destId="{9750A4D9-9261-43BF-97B4-F18C542D783C}"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D580FF-BE3C-4657-8D7B-07F3A5457359}"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55B91148-02D1-423B-B91B-DA37B1EAD3AE}">
      <dgm:prSet/>
      <dgm:spPr/>
      <dgm:t>
        <a:bodyPr/>
        <a:lstStyle/>
        <a:p>
          <a:pPr>
            <a:lnSpc>
              <a:spcPct val="100000"/>
            </a:lnSpc>
          </a:pPr>
          <a:r>
            <a:rPr lang="en-US"/>
            <a:t>Understand the primary goals of an ASHP installation</a:t>
          </a:r>
        </a:p>
      </dgm:t>
    </dgm:pt>
    <dgm:pt modelId="{42A40F64-0743-4350-89E6-13B2CF041D02}" type="parTrans" cxnId="{4C6B1CF3-BD12-4935-8A50-0C13BE4ECBB9}">
      <dgm:prSet/>
      <dgm:spPr/>
      <dgm:t>
        <a:bodyPr/>
        <a:lstStyle/>
        <a:p>
          <a:endParaRPr lang="en-US"/>
        </a:p>
      </dgm:t>
    </dgm:pt>
    <dgm:pt modelId="{D4E20994-B3B0-487A-A67F-F9C7756E4FD4}" type="sibTrans" cxnId="{4C6B1CF3-BD12-4935-8A50-0C13BE4ECBB9}">
      <dgm:prSet/>
      <dgm:spPr/>
      <dgm:t>
        <a:bodyPr/>
        <a:lstStyle/>
        <a:p>
          <a:endParaRPr lang="en-US"/>
        </a:p>
      </dgm:t>
    </dgm:pt>
    <dgm:pt modelId="{FB6EA03A-6142-48B4-BF15-C160A12F20BA}">
      <dgm:prSet/>
      <dgm:spPr/>
      <dgm:t>
        <a:bodyPr/>
        <a:lstStyle/>
        <a:p>
          <a:pPr>
            <a:lnSpc>
              <a:spcPct val="100000"/>
            </a:lnSpc>
          </a:pPr>
          <a:r>
            <a:rPr lang="en-US"/>
            <a:t>Learn how proper sizing meets design goals </a:t>
          </a:r>
        </a:p>
      </dgm:t>
    </dgm:pt>
    <dgm:pt modelId="{46EA4B53-4FCD-45CB-8979-C00483A99418}" type="parTrans" cxnId="{EBE2ADF0-CC6C-4959-A05D-B70446B1CD7E}">
      <dgm:prSet/>
      <dgm:spPr/>
      <dgm:t>
        <a:bodyPr/>
        <a:lstStyle/>
        <a:p>
          <a:endParaRPr lang="en-US"/>
        </a:p>
      </dgm:t>
    </dgm:pt>
    <dgm:pt modelId="{C8BF5682-1523-4B3A-B6C8-BAA6E67EA1DF}" type="sibTrans" cxnId="{EBE2ADF0-CC6C-4959-A05D-B70446B1CD7E}">
      <dgm:prSet/>
      <dgm:spPr/>
      <dgm:t>
        <a:bodyPr/>
        <a:lstStyle/>
        <a:p>
          <a:endParaRPr lang="en-US"/>
        </a:p>
      </dgm:t>
    </dgm:pt>
    <dgm:pt modelId="{E3BF3CCA-4926-456D-8C29-35532FEC69AA}">
      <dgm:prSet/>
      <dgm:spPr/>
      <dgm:t>
        <a:bodyPr/>
        <a:lstStyle/>
        <a:p>
          <a:pPr>
            <a:lnSpc>
              <a:spcPct val="100000"/>
            </a:lnSpc>
          </a:pPr>
          <a:r>
            <a:rPr lang="en-US"/>
            <a:t>Understand key design considerations for mini-split and multi-zone ASHP systems</a:t>
          </a:r>
        </a:p>
      </dgm:t>
    </dgm:pt>
    <dgm:pt modelId="{418F32EC-39A3-4CB7-AA06-70A686C530B5}" type="parTrans" cxnId="{FD4F3757-6C68-4642-B3D3-2750F7A190B8}">
      <dgm:prSet/>
      <dgm:spPr/>
      <dgm:t>
        <a:bodyPr/>
        <a:lstStyle/>
        <a:p>
          <a:endParaRPr lang="en-US"/>
        </a:p>
      </dgm:t>
    </dgm:pt>
    <dgm:pt modelId="{84A3038E-8491-4686-9857-A11FBFC2B7DA}" type="sibTrans" cxnId="{FD4F3757-6C68-4642-B3D3-2750F7A190B8}">
      <dgm:prSet/>
      <dgm:spPr/>
      <dgm:t>
        <a:bodyPr/>
        <a:lstStyle/>
        <a:p>
          <a:endParaRPr lang="en-US"/>
        </a:p>
      </dgm:t>
    </dgm:pt>
    <dgm:pt modelId="{8BCCC1D3-36FC-46CA-9C23-571923FC42A5}" type="pres">
      <dgm:prSet presAssocID="{C8D580FF-BE3C-4657-8D7B-07F3A5457359}" presName="root" presStyleCnt="0">
        <dgm:presLayoutVars>
          <dgm:dir/>
          <dgm:resizeHandles val="exact"/>
        </dgm:presLayoutVars>
      </dgm:prSet>
      <dgm:spPr/>
    </dgm:pt>
    <dgm:pt modelId="{DD3FC828-46A4-47DB-978F-038B53E6213E}" type="pres">
      <dgm:prSet presAssocID="{55B91148-02D1-423B-B91B-DA37B1EAD3AE}" presName="compNode" presStyleCnt="0"/>
      <dgm:spPr/>
    </dgm:pt>
    <dgm:pt modelId="{DB9094C3-79B0-4316-806D-D6A80468F496}" type="pres">
      <dgm:prSet presAssocID="{55B91148-02D1-423B-B91B-DA37B1EAD3A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llseye"/>
        </a:ext>
      </dgm:extLst>
    </dgm:pt>
    <dgm:pt modelId="{ADC25E6F-4418-42C2-82BC-6098569EA0C0}" type="pres">
      <dgm:prSet presAssocID="{55B91148-02D1-423B-B91B-DA37B1EAD3AE}" presName="spaceRect" presStyleCnt="0"/>
      <dgm:spPr/>
    </dgm:pt>
    <dgm:pt modelId="{C49A4313-2D2A-4C40-9952-D8DEEAC26B1F}" type="pres">
      <dgm:prSet presAssocID="{55B91148-02D1-423B-B91B-DA37B1EAD3AE}" presName="textRect" presStyleLbl="revTx" presStyleIdx="0" presStyleCnt="3">
        <dgm:presLayoutVars>
          <dgm:chMax val="1"/>
          <dgm:chPref val="1"/>
        </dgm:presLayoutVars>
      </dgm:prSet>
      <dgm:spPr/>
    </dgm:pt>
    <dgm:pt modelId="{51289310-969F-4966-9A6C-EFF948FA8214}" type="pres">
      <dgm:prSet presAssocID="{D4E20994-B3B0-487A-A67F-F9C7756E4FD4}" presName="sibTrans" presStyleCnt="0"/>
      <dgm:spPr/>
    </dgm:pt>
    <dgm:pt modelId="{B86A249F-D89D-4CA7-BD1F-C8C451E784DE}" type="pres">
      <dgm:prSet presAssocID="{FB6EA03A-6142-48B4-BF15-C160A12F20BA}" presName="compNode" presStyleCnt="0"/>
      <dgm:spPr/>
    </dgm:pt>
    <dgm:pt modelId="{A5F7BFEA-B120-47DF-8F46-EBABFBE74730}" type="pres">
      <dgm:prSet presAssocID="{FB6EA03A-6142-48B4-BF15-C160A12F20B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EF4D6FB6-23EB-43AD-B444-1B4A957E356C}" type="pres">
      <dgm:prSet presAssocID="{FB6EA03A-6142-48B4-BF15-C160A12F20BA}" presName="spaceRect" presStyleCnt="0"/>
      <dgm:spPr/>
    </dgm:pt>
    <dgm:pt modelId="{67E2C367-C03D-417D-BAE5-9D13365E0123}" type="pres">
      <dgm:prSet presAssocID="{FB6EA03A-6142-48B4-BF15-C160A12F20BA}" presName="textRect" presStyleLbl="revTx" presStyleIdx="1" presStyleCnt="3">
        <dgm:presLayoutVars>
          <dgm:chMax val="1"/>
          <dgm:chPref val="1"/>
        </dgm:presLayoutVars>
      </dgm:prSet>
      <dgm:spPr/>
    </dgm:pt>
    <dgm:pt modelId="{62D5A10D-A687-490F-A80F-C58A9FCFC684}" type="pres">
      <dgm:prSet presAssocID="{C8BF5682-1523-4B3A-B6C8-BAA6E67EA1DF}" presName="sibTrans" presStyleCnt="0"/>
      <dgm:spPr/>
    </dgm:pt>
    <dgm:pt modelId="{C79F0D6E-91C8-455A-9132-18C6117BC55D}" type="pres">
      <dgm:prSet presAssocID="{E3BF3CCA-4926-456D-8C29-35532FEC69AA}" presName="compNode" presStyleCnt="0"/>
      <dgm:spPr/>
    </dgm:pt>
    <dgm:pt modelId="{E54030CE-EBF7-4238-9CB9-3E39F0190A0F}" type="pres">
      <dgm:prSet presAssocID="{E3BF3CCA-4926-456D-8C29-35532FEC69A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Key"/>
        </a:ext>
      </dgm:extLst>
    </dgm:pt>
    <dgm:pt modelId="{076325FE-919D-456F-AA02-3345D47C5149}" type="pres">
      <dgm:prSet presAssocID="{E3BF3CCA-4926-456D-8C29-35532FEC69AA}" presName="spaceRect" presStyleCnt="0"/>
      <dgm:spPr/>
    </dgm:pt>
    <dgm:pt modelId="{AF197505-541C-4997-81E8-B36D90E4D77F}" type="pres">
      <dgm:prSet presAssocID="{E3BF3CCA-4926-456D-8C29-35532FEC69AA}" presName="textRect" presStyleLbl="revTx" presStyleIdx="2" presStyleCnt="3">
        <dgm:presLayoutVars>
          <dgm:chMax val="1"/>
          <dgm:chPref val="1"/>
        </dgm:presLayoutVars>
      </dgm:prSet>
      <dgm:spPr/>
    </dgm:pt>
  </dgm:ptLst>
  <dgm:cxnLst>
    <dgm:cxn modelId="{C26A374E-B8D7-4398-82F7-ABF77510A3DA}" type="presOf" srcId="{FB6EA03A-6142-48B4-BF15-C160A12F20BA}" destId="{67E2C367-C03D-417D-BAE5-9D13365E0123}" srcOrd="0" destOrd="0" presId="urn:microsoft.com/office/officeart/2018/2/layout/IconLabelList"/>
    <dgm:cxn modelId="{FD4F3757-6C68-4642-B3D3-2750F7A190B8}" srcId="{C8D580FF-BE3C-4657-8D7B-07F3A5457359}" destId="{E3BF3CCA-4926-456D-8C29-35532FEC69AA}" srcOrd="2" destOrd="0" parTransId="{418F32EC-39A3-4CB7-AA06-70A686C530B5}" sibTransId="{84A3038E-8491-4686-9857-A11FBFC2B7DA}"/>
    <dgm:cxn modelId="{93F6FB57-232A-4214-BC9C-DE81BCF479A0}" type="presOf" srcId="{55B91148-02D1-423B-B91B-DA37B1EAD3AE}" destId="{C49A4313-2D2A-4C40-9952-D8DEEAC26B1F}" srcOrd="0" destOrd="0" presId="urn:microsoft.com/office/officeart/2018/2/layout/IconLabelList"/>
    <dgm:cxn modelId="{E8663BCE-361C-4480-A420-C35C697936B8}" type="presOf" srcId="{E3BF3CCA-4926-456D-8C29-35532FEC69AA}" destId="{AF197505-541C-4997-81E8-B36D90E4D77F}" srcOrd="0" destOrd="0" presId="urn:microsoft.com/office/officeart/2018/2/layout/IconLabelList"/>
    <dgm:cxn modelId="{0AAD86DF-3167-450F-A25D-03DB38511D36}" type="presOf" srcId="{C8D580FF-BE3C-4657-8D7B-07F3A5457359}" destId="{8BCCC1D3-36FC-46CA-9C23-571923FC42A5}" srcOrd="0" destOrd="0" presId="urn:microsoft.com/office/officeart/2018/2/layout/IconLabelList"/>
    <dgm:cxn modelId="{EBE2ADF0-CC6C-4959-A05D-B70446B1CD7E}" srcId="{C8D580FF-BE3C-4657-8D7B-07F3A5457359}" destId="{FB6EA03A-6142-48B4-BF15-C160A12F20BA}" srcOrd="1" destOrd="0" parTransId="{46EA4B53-4FCD-45CB-8979-C00483A99418}" sibTransId="{C8BF5682-1523-4B3A-B6C8-BAA6E67EA1DF}"/>
    <dgm:cxn modelId="{4C6B1CF3-BD12-4935-8A50-0C13BE4ECBB9}" srcId="{C8D580FF-BE3C-4657-8D7B-07F3A5457359}" destId="{55B91148-02D1-423B-B91B-DA37B1EAD3AE}" srcOrd="0" destOrd="0" parTransId="{42A40F64-0743-4350-89E6-13B2CF041D02}" sibTransId="{D4E20994-B3B0-487A-A67F-F9C7756E4FD4}"/>
    <dgm:cxn modelId="{FDF4E779-C4C7-432A-BD4B-3D17ACAD6200}" type="presParOf" srcId="{8BCCC1D3-36FC-46CA-9C23-571923FC42A5}" destId="{DD3FC828-46A4-47DB-978F-038B53E6213E}" srcOrd="0" destOrd="0" presId="urn:microsoft.com/office/officeart/2018/2/layout/IconLabelList"/>
    <dgm:cxn modelId="{C211C430-2815-4EEE-9799-4B6EF38CBE0D}" type="presParOf" srcId="{DD3FC828-46A4-47DB-978F-038B53E6213E}" destId="{DB9094C3-79B0-4316-806D-D6A80468F496}" srcOrd="0" destOrd="0" presId="urn:microsoft.com/office/officeart/2018/2/layout/IconLabelList"/>
    <dgm:cxn modelId="{A31EE07B-3B24-461A-9FBF-A6F6D8B41FC7}" type="presParOf" srcId="{DD3FC828-46A4-47DB-978F-038B53E6213E}" destId="{ADC25E6F-4418-42C2-82BC-6098569EA0C0}" srcOrd="1" destOrd="0" presId="urn:microsoft.com/office/officeart/2018/2/layout/IconLabelList"/>
    <dgm:cxn modelId="{5FB56588-D2D9-4FEE-ADD8-8D3396C13111}" type="presParOf" srcId="{DD3FC828-46A4-47DB-978F-038B53E6213E}" destId="{C49A4313-2D2A-4C40-9952-D8DEEAC26B1F}" srcOrd="2" destOrd="0" presId="urn:microsoft.com/office/officeart/2018/2/layout/IconLabelList"/>
    <dgm:cxn modelId="{088841D6-6ADA-4D20-A3EF-B4C78E593B14}" type="presParOf" srcId="{8BCCC1D3-36FC-46CA-9C23-571923FC42A5}" destId="{51289310-969F-4966-9A6C-EFF948FA8214}" srcOrd="1" destOrd="0" presId="urn:microsoft.com/office/officeart/2018/2/layout/IconLabelList"/>
    <dgm:cxn modelId="{AACE8B22-83F4-48FA-B3AD-11979D3774AD}" type="presParOf" srcId="{8BCCC1D3-36FC-46CA-9C23-571923FC42A5}" destId="{B86A249F-D89D-4CA7-BD1F-C8C451E784DE}" srcOrd="2" destOrd="0" presId="urn:microsoft.com/office/officeart/2018/2/layout/IconLabelList"/>
    <dgm:cxn modelId="{7B78DC38-3D80-4E3C-9984-51A8F5565ACD}" type="presParOf" srcId="{B86A249F-D89D-4CA7-BD1F-C8C451E784DE}" destId="{A5F7BFEA-B120-47DF-8F46-EBABFBE74730}" srcOrd="0" destOrd="0" presId="urn:microsoft.com/office/officeart/2018/2/layout/IconLabelList"/>
    <dgm:cxn modelId="{B9AB4366-4F88-4F66-8083-27CEDDB8FA8A}" type="presParOf" srcId="{B86A249F-D89D-4CA7-BD1F-C8C451E784DE}" destId="{EF4D6FB6-23EB-43AD-B444-1B4A957E356C}" srcOrd="1" destOrd="0" presId="urn:microsoft.com/office/officeart/2018/2/layout/IconLabelList"/>
    <dgm:cxn modelId="{66FEC9D0-A749-4382-8148-7D684729AF03}" type="presParOf" srcId="{B86A249F-D89D-4CA7-BD1F-C8C451E784DE}" destId="{67E2C367-C03D-417D-BAE5-9D13365E0123}" srcOrd="2" destOrd="0" presId="urn:microsoft.com/office/officeart/2018/2/layout/IconLabelList"/>
    <dgm:cxn modelId="{331564F7-8983-4214-8A83-5D63F3773CF5}" type="presParOf" srcId="{8BCCC1D3-36FC-46CA-9C23-571923FC42A5}" destId="{62D5A10D-A687-490F-A80F-C58A9FCFC684}" srcOrd="3" destOrd="0" presId="urn:microsoft.com/office/officeart/2018/2/layout/IconLabelList"/>
    <dgm:cxn modelId="{68CD72E0-2859-493F-B17E-F7D3DE457864}" type="presParOf" srcId="{8BCCC1D3-36FC-46CA-9C23-571923FC42A5}" destId="{C79F0D6E-91C8-455A-9132-18C6117BC55D}" srcOrd="4" destOrd="0" presId="urn:microsoft.com/office/officeart/2018/2/layout/IconLabelList"/>
    <dgm:cxn modelId="{C797F494-3780-402F-B1D8-0EE58A623910}" type="presParOf" srcId="{C79F0D6E-91C8-455A-9132-18C6117BC55D}" destId="{E54030CE-EBF7-4238-9CB9-3E39F0190A0F}" srcOrd="0" destOrd="0" presId="urn:microsoft.com/office/officeart/2018/2/layout/IconLabelList"/>
    <dgm:cxn modelId="{43DB6C49-A77B-44DA-BFBF-F0CAB6670C9F}" type="presParOf" srcId="{C79F0D6E-91C8-455A-9132-18C6117BC55D}" destId="{076325FE-919D-456F-AA02-3345D47C5149}" srcOrd="1" destOrd="0" presId="urn:microsoft.com/office/officeart/2018/2/layout/IconLabelList"/>
    <dgm:cxn modelId="{3DD907EE-7A44-4201-8EAB-54C4DDD26F9A}" type="presParOf" srcId="{C79F0D6E-91C8-455A-9132-18C6117BC55D}" destId="{AF197505-541C-4997-81E8-B36D90E4D77F}"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D580FF-BE3C-4657-8D7B-07F3A5457359}"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55B91148-02D1-423B-B91B-DA37B1EAD3AE}">
      <dgm:prSet/>
      <dgm:spPr/>
      <dgm:t>
        <a:bodyPr/>
        <a:lstStyle/>
        <a:p>
          <a:pPr>
            <a:lnSpc>
              <a:spcPct val="100000"/>
            </a:lnSpc>
          </a:pPr>
          <a:r>
            <a:rPr lang="en-US" dirty="0"/>
            <a:t>Understand the different ASHP designs and their intentions</a:t>
          </a:r>
        </a:p>
      </dgm:t>
    </dgm:pt>
    <dgm:pt modelId="{42A40F64-0743-4350-89E6-13B2CF041D02}" type="parTrans" cxnId="{4C6B1CF3-BD12-4935-8A50-0C13BE4ECBB9}">
      <dgm:prSet/>
      <dgm:spPr/>
      <dgm:t>
        <a:bodyPr/>
        <a:lstStyle/>
        <a:p>
          <a:endParaRPr lang="en-US"/>
        </a:p>
      </dgm:t>
    </dgm:pt>
    <dgm:pt modelId="{D4E20994-B3B0-487A-A67F-F9C7756E4FD4}" type="sibTrans" cxnId="{4C6B1CF3-BD12-4935-8A50-0C13BE4ECBB9}">
      <dgm:prSet/>
      <dgm:spPr/>
      <dgm:t>
        <a:bodyPr/>
        <a:lstStyle/>
        <a:p>
          <a:endParaRPr lang="en-US"/>
        </a:p>
      </dgm:t>
    </dgm:pt>
    <dgm:pt modelId="{FB6EA03A-6142-48B4-BF15-C160A12F20BA}">
      <dgm:prSet/>
      <dgm:spPr/>
      <dgm:t>
        <a:bodyPr/>
        <a:lstStyle/>
        <a:p>
          <a:pPr>
            <a:lnSpc>
              <a:spcPct val="100000"/>
            </a:lnSpc>
          </a:pPr>
          <a:r>
            <a:rPr lang="en-US" dirty="0"/>
            <a:t>Learn different design options for ASHPs by home need</a:t>
          </a:r>
        </a:p>
      </dgm:t>
    </dgm:pt>
    <dgm:pt modelId="{46EA4B53-4FCD-45CB-8979-C00483A99418}" type="parTrans" cxnId="{EBE2ADF0-CC6C-4959-A05D-B70446B1CD7E}">
      <dgm:prSet/>
      <dgm:spPr/>
      <dgm:t>
        <a:bodyPr/>
        <a:lstStyle/>
        <a:p>
          <a:endParaRPr lang="en-US"/>
        </a:p>
      </dgm:t>
    </dgm:pt>
    <dgm:pt modelId="{C8BF5682-1523-4B3A-B6C8-BAA6E67EA1DF}" type="sibTrans" cxnId="{EBE2ADF0-CC6C-4959-A05D-B70446B1CD7E}">
      <dgm:prSet/>
      <dgm:spPr/>
      <dgm:t>
        <a:bodyPr/>
        <a:lstStyle/>
        <a:p>
          <a:endParaRPr lang="en-US"/>
        </a:p>
      </dgm:t>
    </dgm:pt>
    <dgm:pt modelId="{E3BF3CCA-4926-456D-8C29-35532FEC69AA}">
      <dgm:prSet/>
      <dgm:spPr/>
      <dgm:t>
        <a:bodyPr/>
        <a:lstStyle/>
        <a:p>
          <a:pPr>
            <a:lnSpc>
              <a:spcPct val="100000"/>
            </a:lnSpc>
          </a:pPr>
          <a:r>
            <a:rPr lang="en-US" dirty="0"/>
            <a:t>Understand key considerations for system design</a:t>
          </a:r>
        </a:p>
      </dgm:t>
    </dgm:pt>
    <dgm:pt modelId="{418F32EC-39A3-4CB7-AA06-70A686C530B5}" type="parTrans" cxnId="{FD4F3757-6C68-4642-B3D3-2750F7A190B8}">
      <dgm:prSet/>
      <dgm:spPr/>
      <dgm:t>
        <a:bodyPr/>
        <a:lstStyle/>
        <a:p>
          <a:endParaRPr lang="en-US"/>
        </a:p>
      </dgm:t>
    </dgm:pt>
    <dgm:pt modelId="{84A3038E-8491-4686-9857-A11FBFC2B7DA}" type="sibTrans" cxnId="{FD4F3757-6C68-4642-B3D3-2750F7A190B8}">
      <dgm:prSet/>
      <dgm:spPr/>
      <dgm:t>
        <a:bodyPr/>
        <a:lstStyle/>
        <a:p>
          <a:endParaRPr lang="en-US"/>
        </a:p>
      </dgm:t>
    </dgm:pt>
    <dgm:pt modelId="{8BCCC1D3-36FC-46CA-9C23-571923FC42A5}" type="pres">
      <dgm:prSet presAssocID="{C8D580FF-BE3C-4657-8D7B-07F3A5457359}" presName="root" presStyleCnt="0">
        <dgm:presLayoutVars>
          <dgm:dir/>
          <dgm:resizeHandles val="exact"/>
        </dgm:presLayoutVars>
      </dgm:prSet>
      <dgm:spPr/>
    </dgm:pt>
    <dgm:pt modelId="{DD3FC828-46A4-47DB-978F-038B53E6213E}" type="pres">
      <dgm:prSet presAssocID="{55B91148-02D1-423B-B91B-DA37B1EAD3AE}" presName="compNode" presStyleCnt="0"/>
      <dgm:spPr/>
    </dgm:pt>
    <dgm:pt modelId="{DB9094C3-79B0-4316-806D-D6A80468F496}" type="pres">
      <dgm:prSet presAssocID="{55B91148-02D1-423B-B91B-DA37B1EAD3AE}" presName="iconRect" presStyleLbl="node1" presStyleIdx="0"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ullseye"/>
        </a:ext>
      </dgm:extLst>
    </dgm:pt>
    <dgm:pt modelId="{ADC25E6F-4418-42C2-82BC-6098569EA0C0}" type="pres">
      <dgm:prSet presAssocID="{55B91148-02D1-423B-B91B-DA37B1EAD3AE}" presName="spaceRect" presStyleCnt="0"/>
      <dgm:spPr/>
    </dgm:pt>
    <dgm:pt modelId="{C49A4313-2D2A-4C40-9952-D8DEEAC26B1F}" type="pres">
      <dgm:prSet presAssocID="{55B91148-02D1-423B-B91B-DA37B1EAD3AE}" presName="textRect" presStyleLbl="revTx" presStyleIdx="0" presStyleCnt="3">
        <dgm:presLayoutVars>
          <dgm:chMax val="1"/>
          <dgm:chPref val="1"/>
        </dgm:presLayoutVars>
      </dgm:prSet>
      <dgm:spPr/>
    </dgm:pt>
    <dgm:pt modelId="{51289310-969F-4966-9A6C-EFF948FA8214}" type="pres">
      <dgm:prSet presAssocID="{D4E20994-B3B0-487A-A67F-F9C7756E4FD4}" presName="sibTrans" presStyleCnt="0"/>
      <dgm:spPr/>
    </dgm:pt>
    <dgm:pt modelId="{B86A249F-D89D-4CA7-BD1F-C8C451E784DE}" type="pres">
      <dgm:prSet presAssocID="{FB6EA03A-6142-48B4-BF15-C160A12F20BA}" presName="compNode" presStyleCnt="0"/>
      <dgm:spPr/>
    </dgm:pt>
    <dgm:pt modelId="{A5F7BFEA-B120-47DF-8F46-EBABFBE74730}" type="pres">
      <dgm:prSet presAssocID="{FB6EA03A-6142-48B4-BF15-C160A12F20BA}" presName="iconRect" presStyleLbl="node1" presStyleIdx="1" presStyleCnt="3"/>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heckmark"/>
        </a:ext>
      </dgm:extLst>
    </dgm:pt>
    <dgm:pt modelId="{EF4D6FB6-23EB-43AD-B444-1B4A957E356C}" type="pres">
      <dgm:prSet presAssocID="{FB6EA03A-6142-48B4-BF15-C160A12F20BA}" presName="spaceRect" presStyleCnt="0"/>
      <dgm:spPr/>
    </dgm:pt>
    <dgm:pt modelId="{67E2C367-C03D-417D-BAE5-9D13365E0123}" type="pres">
      <dgm:prSet presAssocID="{FB6EA03A-6142-48B4-BF15-C160A12F20BA}" presName="textRect" presStyleLbl="revTx" presStyleIdx="1" presStyleCnt="3">
        <dgm:presLayoutVars>
          <dgm:chMax val="1"/>
          <dgm:chPref val="1"/>
        </dgm:presLayoutVars>
      </dgm:prSet>
      <dgm:spPr/>
    </dgm:pt>
    <dgm:pt modelId="{62D5A10D-A687-490F-A80F-C58A9FCFC684}" type="pres">
      <dgm:prSet presAssocID="{C8BF5682-1523-4B3A-B6C8-BAA6E67EA1DF}" presName="sibTrans" presStyleCnt="0"/>
      <dgm:spPr/>
    </dgm:pt>
    <dgm:pt modelId="{C79F0D6E-91C8-455A-9132-18C6117BC55D}" type="pres">
      <dgm:prSet presAssocID="{E3BF3CCA-4926-456D-8C29-35532FEC69AA}" presName="compNode" presStyleCnt="0"/>
      <dgm:spPr/>
    </dgm:pt>
    <dgm:pt modelId="{E54030CE-EBF7-4238-9CB9-3E39F0190A0F}" type="pres">
      <dgm:prSet presAssocID="{E3BF3CCA-4926-456D-8C29-35532FEC69A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Key"/>
        </a:ext>
      </dgm:extLst>
    </dgm:pt>
    <dgm:pt modelId="{076325FE-919D-456F-AA02-3345D47C5149}" type="pres">
      <dgm:prSet presAssocID="{E3BF3CCA-4926-456D-8C29-35532FEC69AA}" presName="spaceRect" presStyleCnt="0"/>
      <dgm:spPr/>
    </dgm:pt>
    <dgm:pt modelId="{AF197505-541C-4997-81E8-B36D90E4D77F}" type="pres">
      <dgm:prSet presAssocID="{E3BF3CCA-4926-456D-8C29-35532FEC69AA}" presName="textRect" presStyleLbl="revTx" presStyleIdx="2" presStyleCnt="3">
        <dgm:presLayoutVars>
          <dgm:chMax val="1"/>
          <dgm:chPref val="1"/>
        </dgm:presLayoutVars>
      </dgm:prSet>
      <dgm:spPr/>
    </dgm:pt>
  </dgm:ptLst>
  <dgm:cxnLst>
    <dgm:cxn modelId="{C26A374E-B8D7-4398-82F7-ABF77510A3DA}" type="presOf" srcId="{FB6EA03A-6142-48B4-BF15-C160A12F20BA}" destId="{67E2C367-C03D-417D-BAE5-9D13365E0123}" srcOrd="0" destOrd="0" presId="urn:microsoft.com/office/officeart/2018/2/layout/IconLabelList"/>
    <dgm:cxn modelId="{FD4F3757-6C68-4642-B3D3-2750F7A190B8}" srcId="{C8D580FF-BE3C-4657-8D7B-07F3A5457359}" destId="{E3BF3CCA-4926-456D-8C29-35532FEC69AA}" srcOrd="2" destOrd="0" parTransId="{418F32EC-39A3-4CB7-AA06-70A686C530B5}" sibTransId="{84A3038E-8491-4686-9857-A11FBFC2B7DA}"/>
    <dgm:cxn modelId="{93F6FB57-232A-4214-BC9C-DE81BCF479A0}" type="presOf" srcId="{55B91148-02D1-423B-B91B-DA37B1EAD3AE}" destId="{C49A4313-2D2A-4C40-9952-D8DEEAC26B1F}" srcOrd="0" destOrd="0" presId="urn:microsoft.com/office/officeart/2018/2/layout/IconLabelList"/>
    <dgm:cxn modelId="{E8663BCE-361C-4480-A420-C35C697936B8}" type="presOf" srcId="{E3BF3CCA-4926-456D-8C29-35532FEC69AA}" destId="{AF197505-541C-4997-81E8-B36D90E4D77F}" srcOrd="0" destOrd="0" presId="urn:microsoft.com/office/officeart/2018/2/layout/IconLabelList"/>
    <dgm:cxn modelId="{0AAD86DF-3167-450F-A25D-03DB38511D36}" type="presOf" srcId="{C8D580FF-BE3C-4657-8D7B-07F3A5457359}" destId="{8BCCC1D3-36FC-46CA-9C23-571923FC42A5}" srcOrd="0" destOrd="0" presId="urn:microsoft.com/office/officeart/2018/2/layout/IconLabelList"/>
    <dgm:cxn modelId="{EBE2ADF0-CC6C-4959-A05D-B70446B1CD7E}" srcId="{C8D580FF-BE3C-4657-8D7B-07F3A5457359}" destId="{FB6EA03A-6142-48B4-BF15-C160A12F20BA}" srcOrd="1" destOrd="0" parTransId="{46EA4B53-4FCD-45CB-8979-C00483A99418}" sibTransId="{C8BF5682-1523-4B3A-B6C8-BAA6E67EA1DF}"/>
    <dgm:cxn modelId="{4C6B1CF3-BD12-4935-8A50-0C13BE4ECBB9}" srcId="{C8D580FF-BE3C-4657-8D7B-07F3A5457359}" destId="{55B91148-02D1-423B-B91B-DA37B1EAD3AE}" srcOrd="0" destOrd="0" parTransId="{42A40F64-0743-4350-89E6-13B2CF041D02}" sibTransId="{D4E20994-B3B0-487A-A67F-F9C7756E4FD4}"/>
    <dgm:cxn modelId="{FDF4E779-C4C7-432A-BD4B-3D17ACAD6200}" type="presParOf" srcId="{8BCCC1D3-36FC-46CA-9C23-571923FC42A5}" destId="{DD3FC828-46A4-47DB-978F-038B53E6213E}" srcOrd="0" destOrd="0" presId="urn:microsoft.com/office/officeart/2018/2/layout/IconLabelList"/>
    <dgm:cxn modelId="{C211C430-2815-4EEE-9799-4B6EF38CBE0D}" type="presParOf" srcId="{DD3FC828-46A4-47DB-978F-038B53E6213E}" destId="{DB9094C3-79B0-4316-806D-D6A80468F496}" srcOrd="0" destOrd="0" presId="urn:microsoft.com/office/officeart/2018/2/layout/IconLabelList"/>
    <dgm:cxn modelId="{A31EE07B-3B24-461A-9FBF-A6F6D8B41FC7}" type="presParOf" srcId="{DD3FC828-46A4-47DB-978F-038B53E6213E}" destId="{ADC25E6F-4418-42C2-82BC-6098569EA0C0}" srcOrd="1" destOrd="0" presId="urn:microsoft.com/office/officeart/2018/2/layout/IconLabelList"/>
    <dgm:cxn modelId="{5FB56588-D2D9-4FEE-ADD8-8D3396C13111}" type="presParOf" srcId="{DD3FC828-46A4-47DB-978F-038B53E6213E}" destId="{C49A4313-2D2A-4C40-9952-D8DEEAC26B1F}" srcOrd="2" destOrd="0" presId="urn:microsoft.com/office/officeart/2018/2/layout/IconLabelList"/>
    <dgm:cxn modelId="{088841D6-6ADA-4D20-A3EF-B4C78E593B14}" type="presParOf" srcId="{8BCCC1D3-36FC-46CA-9C23-571923FC42A5}" destId="{51289310-969F-4966-9A6C-EFF948FA8214}" srcOrd="1" destOrd="0" presId="urn:microsoft.com/office/officeart/2018/2/layout/IconLabelList"/>
    <dgm:cxn modelId="{AACE8B22-83F4-48FA-B3AD-11979D3774AD}" type="presParOf" srcId="{8BCCC1D3-36FC-46CA-9C23-571923FC42A5}" destId="{B86A249F-D89D-4CA7-BD1F-C8C451E784DE}" srcOrd="2" destOrd="0" presId="urn:microsoft.com/office/officeart/2018/2/layout/IconLabelList"/>
    <dgm:cxn modelId="{7B78DC38-3D80-4E3C-9984-51A8F5565ACD}" type="presParOf" srcId="{B86A249F-D89D-4CA7-BD1F-C8C451E784DE}" destId="{A5F7BFEA-B120-47DF-8F46-EBABFBE74730}" srcOrd="0" destOrd="0" presId="urn:microsoft.com/office/officeart/2018/2/layout/IconLabelList"/>
    <dgm:cxn modelId="{B9AB4366-4F88-4F66-8083-27CEDDB8FA8A}" type="presParOf" srcId="{B86A249F-D89D-4CA7-BD1F-C8C451E784DE}" destId="{EF4D6FB6-23EB-43AD-B444-1B4A957E356C}" srcOrd="1" destOrd="0" presId="urn:microsoft.com/office/officeart/2018/2/layout/IconLabelList"/>
    <dgm:cxn modelId="{66FEC9D0-A749-4382-8148-7D684729AF03}" type="presParOf" srcId="{B86A249F-D89D-4CA7-BD1F-C8C451E784DE}" destId="{67E2C367-C03D-417D-BAE5-9D13365E0123}" srcOrd="2" destOrd="0" presId="urn:microsoft.com/office/officeart/2018/2/layout/IconLabelList"/>
    <dgm:cxn modelId="{331564F7-8983-4214-8A83-5D63F3773CF5}" type="presParOf" srcId="{8BCCC1D3-36FC-46CA-9C23-571923FC42A5}" destId="{62D5A10D-A687-490F-A80F-C58A9FCFC684}" srcOrd="3" destOrd="0" presId="urn:microsoft.com/office/officeart/2018/2/layout/IconLabelList"/>
    <dgm:cxn modelId="{68CD72E0-2859-493F-B17E-F7D3DE457864}" type="presParOf" srcId="{8BCCC1D3-36FC-46CA-9C23-571923FC42A5}" destId="{C79F0D6E-91C8-455A-9132-18C6117BC55D}" srcOrd="4" destOrd="0" presId="urn:microsoft.com/office/officeart/2018/2/layout/IconLabelList"/>
    <dgm:cxn modelId="{C797F494-3780-402F-B1D8-0EE58A623910}" type="presParOf" srcId="{C79F0D6E-91C8-455A-9132-18C6117BC55D}" destId="{E54030CE-EBF7-4238-9CB9-3E39F0190A0F}" srcOrd="0" destOrd="0" presId="urn:microsoft.com/office/officeart/2018/2/layout/IconLabelList"/>
    <dgm:cxn modelId="{43DB6C49-A77B-44DA-BFBF-F0CAB6670C9F}" type="presParOf" srcId="{C79F0D6E-91C8-455A-9132-18C6117BC55D}" destId="{076325FE-919D-456F-AA02-3345D47C5149}" srcOrd="1" destOrd="0" presId="urn:microsoft.com/office/officeart/2018/2/layout/IconLabelList"/>
    <dgm:cxn modelId="{3DD907EE-7A44-4201-8EAB-54C4DDD26F9A}" type="presParOf" srcId="{C79F0D6E-91C8-455A-9132-18C6117BC55D}" destId="{AF197505-541C-4997-81E8-B36D90E4D77F}" srcOrd="2" destOrd="0" presId="urn:microsoft.com/office/officeart/2018/2/layout/IconLabel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718C96F-376B-4A5B-9799-B9D2F4BC2BA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60459D06-8B2B-4E69-8506-C2405C927035}">
      <dgm:prSet custT="1"/>
      <dgm:spPr/>
      <dgm:t>
        <a:bodyPr/>
        <a:lstStyle/>
        <a:p>
          <a:pPr>
            <a:lnSpc>
              <a:spcPct val="100000"/>
            </a:lnSpc>
          </a:pPr>
          <a:r>
            <a:rPr lang="en-US" sz="1600"/>
            <a:t>Understand common ASHP control types</a:t>
          </a:r>
        </a:p>
      </dgm:t>
    </dgm:pt>
    <dgm:pt modelId="{26625297-9C76-4AE5-B42E-9955AC96EB7E}" type="parTrans" cxnId="{D4A9E654-A0C4-453A-B026-72B42B179423}">
      <dgm:prSet/>
      <dgm:spPr/>
      <dgm:t>
        <a:bodyPr/>
        <a:lstStyle/>
        <a:p>
          <a:endParaRPr lang="en-US"/>
        </a:p>
      </dgm:t>
    </dgm:pt>
    <dgm:pt modelId="{1D12F486-E2E7-4BCC-A48A-4E6C0614581F}" type="sibTrans" cxnId="{D4A9E654-A0C4-453A-B026-72B42B179423}">
      <dgm:prSet/>
      <dgm:spPr/>
      <dgm:t>
        <a:bodyPr/>
        <a:lstStyle/>
        <a:p>
          <a:endParaRPr lang="en-US"/>
        </a:p>
      </dgm:t>
    </dgm:pt>
    <dgm:pt modelId="{538E709A-ED66-4619-8DBC-188D2D076C09}">
      <dgm:prSet custT="1"/>
      <dgm:spPr/>
      <dgm:t>
        <a:bodyPr/>
        <a:lstStyle/>
        <a:p>
          <a:pPr>
            <a:lnSpc>
              <a:spcPct val="100000"/>
            </a:lnSpc>
          </a:pPr>
          <a:r>
            <a:rPr lang="en-US" sz="1600"/>
            <a:t>Learn about integrated  control strategies for back up or supplemental heat</a:t>
          </a:r>
        </a:p>
      </dgm:t>
    </dgm:pt>
    <dgm:pt modelId="{5ED65151-5B94-485D-B368-36AFDFB43382}" type="parTrans" cxnId="{D365F719-17C4-4452-9DA8-C4D57A76F87B}">
      <dgm:prSet/>
      <dgm:spPr/>
      <dgm:t>
        <a:bodyPr/>
        <a:lstStyle/>
        <a:p>
          <a:endParaRPr lang="en-US"/>
        </a:p>
      </dgm:t>
    </dgm:pt>
    <dgm:pt modelId="{79AA28F8-587C-4911-9291-0CD3CB1AEF33}" type="sibTrans" cxnId="{D365F719-17C4-4452-9DA8-C4D57A76F87B}">
      <dgm:prSet/>
      <dgm:spPr/>
      <dgm:t>
        <a:bodyPr/>
        <a:lstStyle/>
        <a:p>
          <a:endParaRPr lang="en-US"/>
        </a:p>
      </dgm:t>
    </dgm:pt>
    <dgm:pt modelId="{7E4E50C2-C56B-4E19-B6D3-2CDDA72CD1E8}">
      <dgm:prSet custT="1"/>
      <dgm:spPr/>
      <dgm:t>
        <a:bodyPr/>
        <a:lstStyle/>
        <a:p>
          <a:pPr>
            <a:lnSpc>
              <a:spcPct val="100000"/>
            </a:lnSpc>
          </a:pPr>
          <a:r>
            <a:rPr lang="en-US" sz="1600"/>
            <a:t>Understand control principles</a:t>
          </a:r>
        </a:p>
      </dgm:t>
    </dgm:pt>
    <dgm:pt modelId="{4C15D9E1-1A7B-4ACF-8318-D37FE1386A57}" type="parTrans" cxnId="{ABD0FEEC-B41A-41BC-B059-01F24BBA3943}">
      <dgm:prSet/>
      <dgm:spPr/>
      <dgm:t>
        <a:bodyPr/>
        <a:lstStyle/>
        <a:p>
          <a:endParaRPr lang="en-US"/>
        </a:p>
      </dgm:t>
    </dgm:pt>
    <dgm:pt modelId="{D496EEEB-C5EA-41A3-9904-ACAB8595A3AF}" type="sibTrans" cxnId="{ABD0FEEC-B41A-41BC-B059-01F24BBA3943}">
      <dgm:prSet/>
      <dgm:spPr/>
      <dgm:t>
        <a:bodyPr/>
        <a:lstStyle/>
        <a:p>
          <a:endParaRPr lang="en-US"/>
        </a:p>
      </dgm:t>
    </dgm:pt>
    <dgm:pt modelId="{73A786A4-7BFB-4BA8-9E92-BC6E9670C9F0}">
      <dgm:prSet custT="1"/>
      <dgm:spPr/>
      <dgm:t>
        <a:bodyPr/>
        <a:lstStyle/>
        <a:p>
          <a:pPr>
            <a:lnSpc>
              <a:spcPct val="100000"/>
            </a:lnSpc>
          </a:pPr>
          <a:r>
            <a:rPr lang="en-US" sz="1600"/>
            <a:t>Learn about temperature setback nuances specific to ccASHPs</a:t>
          </a:r>
        </a:p>
      </dgm:t>
    </dgm:pt>
    <dgm:pt modelId="{6B743AA8-4E36-486C-B4DB-39A3E08E7526}" type="parTrans" cxnId="{8F1E49E0-E691-4432-9F4E-BCFFAA2F7CAB}">
      <dgm:prSet/>
      <dgm:spPr/>
      <dgm:t>
        <a:bodyPr/>
        <a:lstStyle/>
        <a:p>
          <a:endParaRPr lang="en-US"/>
        </a:p>
      </dgm:t>
    </dgm:pt>
    <dgm:pt modelId="{ABA51333-86BD-4005-9A72-16520326EBD0}" type="sibTrans" cxnId="{8F1E49E0-E691-4432-9F4E-BCFFAA2F7CAB}">
      <dgm:prSet/>
      <dgm:spPr/>
      <dgm:t>
        <a:bodyPr/>
        <a:lstStyle/>
        <a:p>
          <a:endParaRPr lang="en-US"/>
        </a:p>
      </dgm:t>
    </dgm:pt>
    <dgm:pt modelId="{4676BB12-BE1E-43FA-B798-6DFC224ED736}" type="pres">
      <dgm:prSet presAssocID="{A718C96F-376B-4A5B-9799-B9D2F4BC2BA7}" presName="root" presStyleCnt="0">
        <dgm:presLayoutVars>
          <dgm:dir/>
          <dgm:resizeHandles val="exact"/>
        </dgm:presLayoutVars>
      </dgm:prSet>
      <dgm:spPr/>
    </dgm:pt>
    <dgm:pt modelId="{F5E7A7EE-EA8D-484F-A5B4-29143B8EA61C}" type="pres">
      <dgm:prSet presAssocID="{60459D06-8B2B-4E69-8506-C2405C927035}" presName="compNode" presStyleCnt="0"/>
      <dgm:spPr/>
    </dgm:pt>
    <dgm:pt modelId="{AABEF43D-74A1-49F1-A4D3-069D09818AE6}" type="pres">
      <dgm:prSet presAssocID="{60459D06-8B2B-4E69-8506-C2405C92703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C0C71DA4-05CC-4A18-A244-C6A8B2D33025}" type="pres">
      <dgm:prSet presAssocID="{60459D06-8B2B-4E69-8506-C2405C927035}" presName="spaceRect" presStyleCnt="0"/>
      <dgm:spPr/>
    </dgm:pt>
    <dgm:pt modelId="{770873F8-D1FC-491A-8FFC-3356BECCC825}" type="pres">
      <dgm:prSet presAssocID="{60459D06-8B2B-4E69-8506-C2405C927035}" presName="textRect" presStyleLbl="revTx" presStyleIdx="0" presStyleCnt="4">
        <dgm:presLayoutVars>
          <dgm:chMax val="1"/>
          <dgm:chPref val="1"/>
        </dgm:presLayoutVars>
      </dgm:prSet>
      <dgm:spPr/>
    </dgm:pt>
    <dgm:pt modelId="{CC4F2E23-41FB-40A4-AE89-2CB11B631484}" type="pres">
      <dgm:prSet presAssocID="{1D12F486-E2E7-4BCC-A48A-4E6C0614581F}" presName="sibTrans" presStyleCnt="0"/>
      <dgm:spPr/>
    </dgm:pt>
    <dgm:pt modelId="{93263C8D-CED2-4EC4-8388-BBD77EC430D9}" type="pres">
      <dgm:prSet presAssocID="{538E709A-ED66-4619-8DBC-188D2D076C09}" presName="compNode" presStyleCnt="0"/>
      <dgm:spPr/>
    </dgm:pt>
    <dgm:pt modelId="{FEC88F5A-299E-4895-987F-95CC9A7E6761}" type="pres">
      <dgm:prSet presAssocID="{538E709A-ED66-4619-8DBC-188D2D076C0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hermometer"/>
        </a:ext>
      </dgm:extLst>
    </dgm:pt>
    <dgm:pt modelId="{79D00030-4D1D-4763-B4DD-B645A5DF09D1}" type="pres">
      <dgm:prSet presAssocID="{538E709A-ED66-4619-8DBC-188D2D076C09}" presName="spaceRect" presStyleCnt="0"/>
      <dgm:spPr/>
    </dgm:pt>
    <dgm:pt modelId="{8B004EBE-0668-4E95-B1AA-11863392DA85}" type="pres">
      <dgm:prSet presAssocID="{538E709A-ED66-4619-8DBC-188D2D076C09}" presName="textRect" presStyleLbl="revTx" presStyleIdx="1" presStyleCnt="4">
        <dgm:presLayoutVars>
          <dgm:chMax val="1"/>
          <dgm:chPref val="1"/>
        </dgm:presLayoutVars>
      </dgm:prSet>
      <dgm:spPr/>
    </dgm:pt>
    <dgm:pt modelId="{126AC264-3308-4181-AEFF-B6BB137487F9}" type="pres">
      <dgm:prSet presAssocID="{79AA28F8-587C-4911-9291-0CD3CB1AEF33}" presName="sibTrans" presStyleCnt="0"/>
      <dgm:spPr/>
    </dgm:pt>
    <dgm:pt modelId="{53D9B762-1260-4733-B4E1-09B023C240EF}" type="pres">
      <dgm:prSet presAssocID="{7E4E50C2-C56B-4E19-B6D3-2CDDA72CD1E8}" presName="compNode" presStyleCnt="0"/>
      <dgm:spPr/>
    </dgm:pt>
    <dgm:pt modelId="{40FC72EC-743A-4398-B0BC-768E668B718B}" type="pres">
      <dgm:prSet presAssocID="{7E4E50C2-C56B-4E19-B6D3-2CDDA72CD1E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DA55257C-9F93-4908-A54B-64D8CE33DF9F}" type="pres">
      <dgm:prSet presAssocID="{7E4E50C2-C56B-4E19-B6D3-2CDDA72CD1E8}" presName="spaceRect" presStyleCnt="0"/>
      <dgm:spPr/>
    </dgm:pt>
    <dgm:pt modelId="{925C4A17-37B3-40E5-9789-F1D916AFFFD4}" type="pres">
      <dgm:prSet presAssocID="{7E4E50C2-C56B-4E19-B6D3-2CDDA72CD1E8}" presName="textRect" presStyleLbl="revTx" presStyleIdx="2" presStyleCnt="4">
        <dgm:presLayoutVars>
          <dgm:chMax val="1"/>
          <dgm:chPref val="1"/>
        </dgm:presLayoutVars>
      </dgm:prSet>
      <dgm:spPr/>
    </dgm:pt>
    <dgm:pt modelId="{4666FA73-113F-4054-B421-75E767B3839A}" type="pres">
      <dgm:prSet presAssocID="{D496EEEB-C5EA-41A3-9904-ACAB8595A3AF}" presName="sibTrans" presStyleCnt="0"/>
      <dgm:spPr/>
    </dgm:pt>
    <dgm:pt modelId="{BCD1F3AB-6641-4920-9EF4-466C3E4A710E}" type="pres">
      <dgm:prSet presAssocID="{73A786A4-7BFB-4BA8-9E92-BC6E9670C9F0}" presName="compNode" presStyleCnt="0"/>
      <dgm:spPr/>
    </dgm:pt>
    <dgm:pt modelId="{D06C63B0-348A-48CD-A843-51A0705693FE}" type="pres">
      <dgm:prSet presAssocID="{73A786A4-7BFB-4BA8-9E92-BC6E9670C9F0}" presName="iconRect" presStyleLbl="node1" presStyleIdx="3" presStyleCnt="4"/>
      <dgm:spPr>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oney"/>
        </a:ext>
      </dgm:extLst>
    </dgm:pt>
    <dgm:pt modelId="{2D879154-94EA-4DC1-A6C4-78757C208487}" type="pres">
      <dgm:prSet presAssocID="{73A786A4-7BFB-4BA8-9E92-BC6E9670C9F0}" presName="spaceRect" presStyleCnt="0"/>
      <dgm:spPr/>
    </dgm:pt>
    <dgm:pt modelId="{CC1CF9B8-2BAD-48BA-8DFC-0401D1A1C46A}" type="pres">
      <dgm:prSet presAssocID="{73A786A4-7BFB-4BA8-9E92-BC6E9670C9F0}" presName="textRect" presStyleLbl="revTx" presStyleIdx="3" presStyleCnt="4">
        <dgm:presLayoutVars>
          <dgm:chMax val="1"/>
          <dgm:chPref val="1"/>
        </dgm:presLayoutVars>
      </dgm:prSet>
      <dgm:spPr/>
    </dgm:pt>
  </dgm:ptLst>
  <dgm:cxnLst>
    <dgm:cxn modelId="{4D087313-B993-45EA-8706-AA7EF2EE9195}" type="presOf" srcId="{538E709A-ED66-4619-8DBC-188D2D076C09}" destId="{8B004EBE-0668-4E95-B1AA-11863392DA85}" srcOrd="0" destOrd="0" presId="urn:microsoft.com/office/officeart/2018/2/layout/IconLabelList"/>
    <dgm:cxn modelId="{D365F719-17C4-4452-9DA8-C4D57A76F87B}" srcId="{A718C96F-376B-4A5B-9799-B9D2F4BC2BA7}" destId="{538E709A-ED66-4619-8DBC-188D2D076C09}" srcOrd="1" destOrd="0" parTransId="{5ED65151-5B94-485D-B368-36AFDFB43382}" sibTransId="{79AA28F8-587C-4911-9291-0CD3CB1AEF33}"/>
    <dgm:cxn modelId="{86AF881A-3E64-469D-8B46-6861B3725C89}" type="presOf" srcId="{60459D06-8B2B-4E69-8506-C2405C927035}" destId="{770873F8-D1FC-491A-8FFC-3356BECCC825}" srcOrd="0" destOrd="0" presId="urn:microsoft.com/office/officeart/2018/2/layout/IconLabelList"/>
    <dgm:cxn modelId="{E6874D61-E65B-4FA3-B3BD-A07BC720F920}" type="presOf" srcId="{73A786A4-7BFB-4BA8-9E92-BC6E9670C9F0}" destId="{CC1CF9B8-2BAD-48BA-8DFC-0401D1A1C46A}" srcOrd="0" destOrd="0" presId="urn:microsoft.com/office/officeart/2018/2/layout/IconLabelList"/>
    <dgm:cxn modelId="{D4A9E654-A0C4-453A-B026-72B42B179423}" srcId="{A718C96F-376B-4A5B-9799-B9D2F4BC2BA7}" destId="{60459D06-8B2B-4E69-8506-C2405C927035}" srcOrd="0" destOrd="0" parTransId="{26625297-9C76-4AE5-B42E-9955AC96EB7E}" sibTransId="{1D12F486-E2E7-4BCC-A48A-4E6C0614581F}"/>
    <dgm:cxn modelId="{0D12A09C-5217-4526-AC4B-B572A7D8485D}" type="presOf" srcId="{7E4E50C2-C56B-4E19-B6D3-2CDDA72CD1E8}" destId="{925C4A17-37B3-40E5-9789-F1D916AFFFD4}" srcOrd="0" destOrd="0" presId="urn:microsoft.com/office/officeart/2018/2/layout/IconLabelList"/>
    <dgm:cxn modelId="{8F1E49E0-E691-4432-9F4E-BCFFAA2F7CAB}" srcId="{A718C96F-376B-4A5B-9799-B9D2F4BC2BA7}" destId="{73A786A4-7BFB-4BA8-9E92-BC6E9670C9F0}" srcOrd="3" destOrd="0" parTransId="{6B743AA8-4E36-486C-B4DB-39A3E08E7526}" sibTransId="{ABA51333-86BD-4005-9A72-16520326EBD0}"/>
    <dgm:cxn modelId="{ABD0FEEC-B41A-41BC-B059-01F24BBA3943}" srcId="{A718C96F-376B-4A5B-9799-B9D2F4BC2BA7}" destId="{7E4E50C2-C56B-4E19-B6D3-2CDDA72CD1E8}" srcOrd="2" destOrd="0" parTransId="{4C15D9E1-1A7B-4ACF-8318-D37FE1386A57}" sibTransId="{D496EEEB-C5EA-41A3-9904-ACAB8595A3AF}"/>
    <dgm:cxn modelId="{2124DDFC-F7A6-4AF9-BD15-ABDD9DFE1E01}" type="presOf" srcId="{A718C96F-376B-4A5B-9799-B9D2F4BC2BA7}" destId="{4676BB12-BE1E-43FA-B798-6DFC224ED736}" srcOrd="0" destOrd="0" presId="urn:microsoft.com/office/officeart/2018/2/layout/IconLabelList"/>
    <dgm:cxn modelId="{3E6D7152-460D-4C61-A2D5-0119364CC1E3}" type="presParOf" srcId="{4676BB12-BE1E-43FA-B798-6DFC224ED736}" destId="{F5E7A7EE-EA8D-484F-A5B4-29143B8EA61C}" srcOrd="0" destOrd="0" presId="urn:microsoft.com/office/officeart/2018/2/layout/IconLabelList"/>
    <dgm:cxn modelId="{293E617A-E012-48F9-95E4-95E7646D2595}" type="presParOf" srcId="{F5E7A7EE-EA8D-484F-A5B4-29143B8EA61C}" destId="{AABEF43D-74A1-49F1-A4D3-069D09818AE6}" srcOrd="0" destOrd="0" presId="urn:microsoft.com/office/officeart/2018/2/layout/IconLabelList"/>
    <dgm:cxn modelId="{2E8632EC-3447-4610-BB80-63258DAD5D6E}" type="presParOf" srcId="{F5E7A7EE-EA8D-484F-A5B4-29143B8EA61C}" destId="{C0C71DA4-05CC-4A18-A244-C6A8B2D33025}" srcOrd="1" destOrd="0" presId="urn:microsoft.com/office/officeart/2018/2/layout/IconLabelList"/>
    <dgm:cxn modelId="{92D5F87D-090C-4FF4-9AFE-3A3A92610A87}" type="presParOf" srcId="{F5E7A7EE-EA8D-484F-A5B4-29143B8EA61C}" destId="{770873F8-D1FC-491A-8FFC-3356BECCC825}" srcOrd="2" destOrd="0" presId="urn:microsoft.com/office/officeart/2018/2/layout/IconLabelList"/>
    <dgm:cxn modelId="{487E8512-0B7F-46C5-8255-9208077CEE8F}" type="presParOf" srcId="{4676BB12-BE1E-43FA-B798-6DFC224ED736}" destId="{CC4F2E23-41FB-40A4-AE89-2CB11B631484}" srcOrd="1" destOrd="0" presId="urn:microsoft.com/office/officeart/2018/2/layout/IconLabelList"/>
    <dgm:cxn modelId="{B2123955-8992-40C2-A917-76C4ED6198E1}" type="presParOf" srcId="{4676BB12-BE1E-43FA-B798-6DFC224ED736}" destId="{93263C8D-CED2-4EC4-8388-BBD77EC430D9}" srcOrd="2" destOrd="0" presId="urn:microsoft.com/office/officeart/2018/2/layout/IconLabelList"/>
    <dgm:cxn modelId="{D5995329-D4E6-4EFB-A0A0-8000C018B1A9}" type="presParOf" srcId="{93263C8D-CED2-4EC4-8388-BBD77EC430D9}" destId="{FEC88F5A-299E-4895-987F-95CC9A7E6761}" srcOrd="0" destOrd="0" presId="urn:microsoft.com/office/officeart/2018/2/layout/IconLabelList"/>
    <dgm:cxn modelId="{3BE61A4D-844F-4FDA-86C9-E912DE05BEB0}" type="presParOf" srcId="{93263C8D-CED2-4EC4-8388-BBD77EC430D9}" destId="{79D00030-4D1D-4763-B4DD-B645A5DF09D1}" srcOrd="1" destOrd="0" presId="urn:microsoft.com/office/officeart/2018/2/layout/IconLabelList"/>
    <dgm:cxn modelId="{3320D145-A7DC-4C46-BB98-041C921BB7B5}" type="presParOf" srcId="{93263C8D-CED2-4EC4-8388-BBD77EC430D9}" destId="{8B004EBE-0668-4E95-B1AA-11863392DA85}" srcOrd="2" destOrd="0" presId="urn:microsoft.com/office/officeart/2018/2/layout/IconLabelList"/>
    <dgm:cxn modelId="{D07D64A2-2088-48EB-9ED6-939622A94B7D}" type="presParOf" srcId="{4676BB12-BE1E-43FA-B798-6DFC224ED736}" destId="{126AC264-3308-4181-AEFF-B6BB137487F9}" srcOrd="3" destOrd="0" presId="urn:microsoft.com/office/officeart/2018/2/layout/IconLabelList"/>
    <dgm:cxn modelId="{0E71E0C5-0EC8-4470-A1A6-E3CFBDBA5F5C}" type="presParOf" srcId="{4676BB12-BE1E-43FA-B798-6DFC224ED736}" destId="{53D9B762-1260-4733-B4E1-09B023C240EF}" srcOrd="4" destOrd="0" presId="urn:microsoft.com/office/officeart/2018/2/layout/IconLabelList"/>
    <dgm:cxn modelId="{6892024A-3A13-45C4-902B-B1D140D93ECD}" type="presParOf" srcId="{53D9B762-1260-4733-B4E1-09B023C240EF}" destId="{40FC72EC-743A-4398-B0BC-768E668B718B}" srcOrd="0" destOrd="0" presId="urn:microsoft.com/office/officeart/2018/2/layout/IconLabelList"/>
    <dgm:cxn modelId="{7A486E21-D6CE-4D9C-A588-40D4B5B36BDA}" type="presParOf" srcId="{53D9B762-1260-4733-B4E1-09B023C240EF}" destId="{DA55257C-9F93-4908-A54B-64D8CE33DF9F}" srcOrd="1" destOrd="0" presId="urn:microsoft.com/office/officeart/2018/2/layout/IconLabelList"/>
    <dgm:cxn modelId="{92090809-1D24-45F4-A33A-19832EF1A861}" type="presParOf" srcId="{53D9B762-1260-4733-B4E1-09B023C240EF}" destId="{925C4A17-37B3-40E5-9789-F1D916AFFFD4}" srcOrd="2" destOrd="0" presId="urn:microsoft.com/office/officeart/2018/2/layout/IconLabelList"/>
    <dgm:cxn modelId="{C980A333-F523-4985-8D11-01358EB8E5C8}" type="presParOf" srcId="{4676BB12-BE1E-43FA-B798-6DFC224ED736}" destId="{4666FA73-113F-4054-B421-75E767B3839A}" srcOrd="5" destOrd="0" presId="urn:microsoft.com/office/officeart/2018/2/layout/IconLabelList"/>
    <dgm:cxn modelId="{F961EBEA-42C9-493E-80B1-71E32252F396}" type="presParOf" srcId="{4676BB12-BE1E-43FA-B798-6DFC224ED736}" destId="{BCD1F3AB-6641-4920-9EF4-466C3E4A710E}" srcOrd="6" destOrd="0" presId="urn:microsoft.com/office/officeart/2018/2/layout/IconLabelList"/>
    <dgm:cxn modelId="{1A23A1F9-C116-4432-A7AC-F306A95E2A24}" type="presParOf" srcId="{BCD1F3AB-6641-4920-9EF4-466C3E4A710E}" destId="{D06C63B0-348A-48CD-A843-51A0705693FE}" srcOrd="0" destOrd="0" presId="urn:microsoft.com/office/officeart/2018/2/layout/IconLabelList"/>
    <dgm:cxn modelId="{5C7F5AE5-26A0-41C2-9721-C9D9BCF7AF14}" type="presParOf" srcId="{BCD1F3AB-6641-4920-9EF4-466C3E4A710E}" destId="{2D879154-94EA-4DC1-A6C4-78757C208487}" srcOrd="1" destOrd="0" presId="urn:microsoft.com/office/officeart/2018/2/layout/IconLabelList"/>
    <dgm:cxn modelId="{10F57335-C966-4707-BEF7-B6C443988D2C}" type="presParOf" srcId="{BCD1F3AB-6641-4920-9EF4-466C3E4A710E}" destId="{CC1CF9B8-2BAD-48BA-8DFC-0401D1A1C46A}"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8D580FF-BE3C-4657-8D7B-07F3A5457359}"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55B91148-02D1-423B-B91B-DA37B1EAD3AE}">
      <dgm:prSet/>
      <dgm:spPr/>
      <dgm:t>
        <a:bodyPr/>
        <a:lstStyle/>
        <a:p>
          <a:pPr>
            <a:lnSpc>
              <a:spcPct val="100000"/>
            </a:lnSpc>
          </a:pPr>
          <a:r>
            <a:rPr lang="en-US" dirty="0"/>
            <a:t>Understand recommended practices for ccASHP design</a:t>
          </a:r>
        </a:p>
      </dgm:t>
    </dgm:pt>
    <dgm:pt modelId="{42A40F64-0743-4350-89E6-13B2CF041D02}" type="parTrans" cxnId="{4C6B1CF3-BD12-4935-8A50-0C13BE4ECBB9}">
      <dgm:prSet/>
      <dgm:spPr/>
      <dgm:t>
        <a:bodyPr/>
        <a:lstStyle/>
        <a:p>
          <a:endParaRPr lang="en-US"/>
        </a:p>
      </dgm:t>
    </dgm:pt>
    <dgm:pt modelId="{D4E20994-B3B0-487A-A67F-F9C7756E4FD4}" type="sibTrans" cxnId="{4C6B1CF3-BD12-4935-8A50-0C13BE4ECBB9}">
      <dgm:prSet/>
      <dgm:spPr/>
      <dgm:t>
        <a:bodyPr/>
        <a:lstStyle/>
        <a:p>
          <a:endParaRPr lang="en-US"/>
        </a:p>
      </dgm:t>
    </dgm:pt>
    <dgm:pt modelId="{FB6EA03A-6142-48B4-BF15-C160A12F20BA}">
      <dgm:prSet/>
      <dgm:spPr/>
      <dgm:t>
        <a:bodyPr/>
        <a:lstStyle/>
        <a:p>
          <a:pPr>
            <a:lnSpc>
              <a:spcPct val="100000"/>
            </a:lnSpc>
          </a:pPr>
          <a:r>
            <a:rPr lang="en-US" dirty="0"/>
            <a:t>Apply learning to home design examples</a:t>
          </a:r>
        </a:p>
      </dgm:t>
    </dgm:pt>
    <dgm:pt modelId="{46EA4B53-4FCD-45CB-8979-C00483A99418}" type="parTrans" cxnId="{EBE2ADF0-CC6C-4959-A05D-B70446B1CD7E}">
      <dgm:prSet/>
      <dgm:spPr/>
      <dgm:t>
        <a:bodyPr/>
        <a:lstStyle/>
        <a:p>
          <a:endParaRPr lang="en-US"/>
        </a:p>
      </dgm:t>
    </dgm:pt>
    <dgm:pt modelId="{C8BF5682-1523-4B3A-B6C8-BAA6E67EA1DF}" type="sibTrans" cxnId="{EBE2ADF0-CC6C-4959-A05D-B70446B1CD7E}">
      <dgm:prSet/>
      <dgm:spPr/>
      <dgm:t>
        <a:bodyPr/>
        <a:lstStyle/>
        <a:p>
          <a:endParaRPr lang="en-US"/>
        </a:p>
      </dgm:t>
    </dgm:pt>
    <dgm:pt modelId="{8BCCC1D3-36FC-46CA-9C23-571923FC42A5}" type="pres">
      <dgm:prSet presAssocID="{C8D580FF-BE3C-4657-8D7B-07F3A5457359}" presName="root" presStyleCnt="0">
        <dgm:presLayoutVars>
          <dgm:dir/>
          <dgm:resizeHandles val="exact"/>
        </dgm:presLayoutVars>
      </dgm:prSet>
      <dgm:spPr/>
    </dgm:pt>
    <dgm:pt modelId="{DD3FC828-46A4-47DB-978F-038B53E6213E}" type="pres">
      <dgm:prSet presAssocID="{55B91148-02D1-423B-B91B-DA37B1EAD3AE}" presName="compNode" presStyleCnt="0"/>
      <dgm:spPr/>
    </dgm:pt>
    <dgm:pt modelId="{DB9094C3-79B0-4316-806D-D6A80468F496}" type="pres">
      <dgm:prSet presAssocID="{55B91148-02D1-423B-B91B-DA37B1EAD3AE}" presName="iconRect" presStyleLbl="node1" presStyleIdx="0" presStyleCnt="2"/>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ullseye"/>
        </a:ext>
      </dgm:extLst>
    </dgm:pt>
    <dgm:pt modelId="{ADC25E6F-4418-42C2-82BC-6098569EA0C0}" type="pres">
      <dgm:prSet presAssocID="{55B91148-02D1-423B-B91B-DA37B1EAD3AE}" presName="spaceRect" presStyleCnt="0"/>
      <dgm:spPr/>
    </dgm:pt>
    <dgm:pt modelId="{C49A4313-2D2A-4C40-9952-D8DEEAC26B1F}" type="pres">
      <dgm:prSet presAssocID="{55B91148-02D1-423B-B91B-DA37B1EAD3AE}" presName="textRect" presStyleLbl="revTx" presStyleIdx="0" presStyleCnt="2">
        <dgm:presLayoutVars>
          <dgm:chMax val="1"/>
          <dgm:chPref val="1"/>
        </dgm:presLayoutVars>
      </dgm:prSet>
      <dgm:spPr/>
    </dgm:pt>
    <dgm:pt modelId="{51289310-969F-4966-9A6C-EFF948FA8214}" type="pres">
      <dgm:prSet presAssocID="{D4E20994-B3B0-487A-A67F-F9C7756E4FD4}" presName="sibTrans" presStyleCnt="0"/>
      <dgm:spPr/>
    </dgm:pt>
    <dgm:pt modelId="{B86A249F-D89D-4CA7-BD1F-C8C451E784DE}" type="pres">
      <dgm:prSet presAssocID="{FB6EA03A-6142-48B4-BF15-C160A12F20BA}" presName="compNode" presStyleCnt="0"/>
      <dgm:spPr/>
    </dgm:pt>
    <dgm:pt modelId="{A5F7BFEA-B120-47DF-8F46-EBABFBE74730}" type="pres">
      <dgm:prSet presAssocID="{FB6EA03A-6142-48B4-BF15-C160A12F20BA}" presName="iconRect" presStyleLbl="node1" presStyleIdx="1" presStyleCnt="2"/>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heckmark"/>
        </a:ext>
      </dgm:extLst>
    </dgm:pt>
    <dgm:pt modelId="{EF4D6FB6-23EB-43AD-B444-1B4A957E356C}" type="pres">
      <dgm:prSet presAssocID="{FB6EA03A-6142-48B4-BF15-C160A12F20BA}" presName="spaceRect" presStyleCnt="0"/>
      <dgm:spPr/>
    </dgm:pt>
    <dgm:pt modelId="{67E2C367-C03D-417D-BAE5-9D13365E0123}" type="pres">
      <dgm:prSet presAssocID="{FB6EA03A-6142-48B4-BF15-C160A12F20BA}" presName="textRect" presStyleLbl="revTx" presStyleIdx="1" presStyleCnt="2">
        <dgm:presLayoutVars>
          <dgm:chMax val="1"/>
          <dgm:chPref val="1"/>
        </dgm:presLayoutVars>
      </dgm:prSet>
      <dgm:spPr/>
    </dgm:pt>
  </dgm:ptLst>
  <dgm:cxnLst>
    <dgm:cxn modelId="{C26A374E-B8D7-4398-82F7-ABF77510A3DA}" type="presOf" srcId="{FB6EA03A-6142-48B4-BF15-C160A12F20BA}" destId="{67E2C367-C03D-417D-BAE5-9D13365E0123}" srcOrd="0" destOrd="0" presId="urn:microsoft.com/office/officeart/2018/2/layout/IconLabelList"/>
    <dgm:cxn modelId="{93F6FB57-232A-4214-BC9C-DE81BCF479A0}" type="presOf" srcId="{55B91148-02D1-423B-B91B-DA37B1EAD3AE}" destId="{C49A4313-2D2A-4C40-9952-D8DEEAC26B1F}" srcOrd="0" destOrd="0" presId="urn:microsoft.com/office/officeart/2018/2/layout/IconLabelList"/>
    <dgm:cxn modelId="{0AAD86DF-3167-450F-A25D-03DB38511D36}" type="presOf" srcId="{C8D580FF-BE3C-4657-8D7B-07F3A5457359}" destId="{8BCCC1D3-36FC-46CA-9C23-571923FC42A5}" srcOrd="0" destOrd="0" presId="urn:microsoft.com/office/officeart/2018/2/layout/IconLabelList"/>
    <dgm:cxn modelId="{EBE2ADF0-CC6C-4959-A05D-B70446B1CD7E}" srcId="{C8D580FF-BE3C-4657-8D7B-07F3A5457359}" destId="{FB6EA03A-6142-48B4-BF15-C160A12F20BA}" srcOrd="1" destOrd="0" parTransId="{46EA4B53-4FCD-45CB-8979-C00483A99418}" sibTransId="{C8BF5682-1523-4B3A-B6C8-BAA6E67EA1DF}"/>
    <dgm:cxn modelId="{4C6B1CF3-BD12-4935-8A50-0C13BE4ECBB9}" srcId="{C8D580FF-BE3C-4657-8D7B-07F3A5457359}" destId="{55B91148-02D1-423B-B91B-DA37B1EAD3AE}" srcOrd="0" destOrd="0" parTransId="{42A40F64-0743-4350-89E6-13B2CF041D02}" sibTransId="{D4E20994-B3B0-487A-A67F-F9C7756E4FD4}"/>
    <dgm:cxn modelId="{FDF4E779-C4C7-432A-BD4B-3D17ACAD6200}" type="presParOf" srcId="{8BCCC1D3-36FC-46CA-9C23-571923FC42A5}" destId="{DD3FC828-46A4-47DB-978F-038B53E6213E}" srcOrd="0" destOrd="0" presId="urn:microsoft.com/office/officeart/2018/2/layout/IconLabelList"/>
    <dgm:cxn modelId="{C211C430-2815-4EEE-9799-4B6EF38CBE0D}" type="presParOf" srcId="{DD3FC828-46A4-47DB-978F-038B53E6213E}" destId="{DB9094C3-79B0-4316-806D-D6A80468F496}" srcOrd="0" destOrd="0" presId="urn:microsoft.com/office/officeart/2018/2/layout/IconLabelList"/>
    <dgm:cxn modelId="{A31EE07B-3B24-461A-9FBF-A6F6D8B41FC7}" type="presParOf" srcId="{DD3FC828-46A4-47DB-978F-038B53E6213E}" destId="{ADC25E6F-4418-42C2-82BC-6098569EA0C0}" srcOrd="1" destOrd="0" presId="urn:microsoft.com/office/officeart/2018/2/layout/IconLabelList"/>
    <dgm:cxn modelId="{5FB56588-D2D9-4FEE-ADD8-8D3396C13111}" type="presParOf" srcId="{DD3FC828-46A4-47DB-978F-038B53E6213E}" destId="{C49A4313-2D2A-4C40-9952-D8DEEAC26B1F}" srcOrd="2" destOrd="0" presId="urn:microsoft.com/office/officeart/2018/2/layout/IconLabelList"/>
    <dgm:cxn modelId="{088841D6-6ADA-4D20-A3EF-B4C78E593B14}" type="presParOf" srcId="{8BCCC1D3-36FC-46CA-9C23-571923FC42A5}" destId="{51289310-969F-4966-9A6C-EFF948FA8214}" srcOrd="1" destOrd="0" presId="urn:microsoft.com/office/officeart/2018/2/layout/IconLabelList"/>
    <dgm:cxn modelId="{AACE8B22-83F4-48FA-B3AD-11979D3774AD}" type="presParOf" srcId="{8BCCC1D3-36FC-46CA-9C23-571923FC42A5}" destId="{B86A249F-D89D-4CA7-BD1F-C8C451E784DE}" srcOrd="2" destOrd="0" presId="urn:microsoft.com/office/officeart/2018/2/layout/IconLabelList"/>
    <dgm:cxn modelId="{7B78DC38-3D80-4E3C-9984-51A8F5565ACD}" type="presParOf" srcId="{B86A249F-D89D-4CA7-BD1F-C8C451E784DE}" destId="{A5F7BFEA-B120-47DF-8F46-EBABFBE74730}" srcOrd="0" destOrd="0" presId="urn:microsoft.com/office/officeart/2018/2/layout/IconLabelList"/>
    <dgm:cxn modelId="{B9AB4366-4F88-4F66-8083-27CEDDB8FA8A}" type="presParOf" srcId="{B86A249F-D89D-4CA7-BD1F-C8C451E784DE}" destId="{EF4D6FB6-23EB-43AD-B444-1B4A957E356C}" srcOrd="1" destOrd="0" presId="urn:microsoft.com/office/officeart/2018/2/layout/IconLabelList"/>
    <dgm:cxn modelId="{66FEC9D0-A749-4382-8148-7D684729AF03}" type="presParOf" srcId="{B86A249F-D89D-4CA7-BD1F-C8C451E784DE}" destId="{67E2C367-C03D-417D-BAE5-9D13365E0123}" srcOrd="2" destOrd="0" presId="urn:microsoft.com/office/officeart/2018/2/layout/IconLabel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3EEDE26-09D3-4C46-BBA9-EE0F4BAEAFE0}" type="doc">
      <dgm:prSet loTypeId="urn:microsoft.com/office/officeart/2005/8/layout/bProcess3" loCatId="process" qsTypeId="urn:microsoft.com/office/officeart/2005/8/quickstyle/simple1" qsCatId="simple" csTypeId="urn:microsoft.com/office/officeart/2005/8/colors/colorful2" csCatId="colorful" phldr="1"/>
      <dgm:spPr/>
      <dgm:t>
        <a:bodyPr/>
        <a:lstStyle/>
        <a:p>
          <a:endParaRPr lang="en-US"/>
        </a:p>
      </dgm:t>
    </dgm:pt>
    <dgm:pt modelId="{59FA8A68-333B-4F71-BA9F-F592F5B34A8D}">
      <dgm:prSet phldrT="[Text]"/>
      <dgm:spPr/>
      <dgm:t>
        <a:bodyPr/>
        <a:lstStyle/>
        <a:p>
          <a:r>
            <a:rPr lang="en-US" dirty="0"/>
            <a:t>Determine customer’s preferences</a:t>
          </a:r>
        </a:p>
      </dgm:t>
    </dgm:pt>
    <dgm:pt modelId="{A296BA9F-412A-426E-ADC4-73AAB181B7F7}" type="parTrans" cxnId="{8F7076C8-CFBA-4C82-ABF8-67C8DAA208CB}">
      <dgm:prSet/>
      <dgm:spPr/>
      <dgm:t>
        <a:bodyPr/>
        <a:lstStyle/>
        <a:p>
          <a:endParaRPr lang="en-US"/>
        </a:p>
      </dgm:t>
    </dgm:pt>
    <dgm:pt modelId="{3FD5141E-87CA-4868-8B0D-CFAF70317994}" type="sibTrans" cxnId="{8F7076C8-CFBA-4C82-ABF8-67C8DAA208CB}">
      <dgm:prSet/>
      <dgm:spPr/>
      <dgm:t>
        <a:bodyPr/>
        <a:lstStyle/>
        <a:p>
          <a:endParaRPr lang="en-US"/>
        </a:p>
      </dgm:t>
    </dgm:pt>
    <dgm:pt modelId="{ECA7B054-207F-4EC7-BD69-89A67D168181}">
      <dgm:prSet phldrT="[Text]"/>
      <dgm:spPr/>
      <dgm:t>
        <a:bodyPr/>
        <a:lstStyle/>
        <a:p>
          <a:r>
            <a:rPr lang="en-US"/>
            <a:t>Assess current heating system and home layout</a:t>
          </a:r>
        </a:p>
      </dgm:t>
    </dgm:pt>
    <dgm:pt modelId="{DFA0B8C5-3464-414F-94C6-F64349022EAD}" type="parTrans" cxnId="{BE1A4EA8-49C7-473D-9D9E-E5AB18884F50}">
      <dgm:prSet/>
      <dgm:spPr/>
      <dgm:t>
        <a:bodyPr/>
        <a:lstStyle/>
        <a:p>
          <a:endParaRPr lang="en-US"/>
        </a:p>
      </dgm:t>
    </dgm:pt>
    <dgm:pt modelId="{38C25BF0-7BF4-4445-B4BC-E500FB2259E3}" type="sibTrans" cxnId="{BE1A4EA8-49C7-473D-9D9E-E5AB18884F50}">
      <dgm:prSet/>
      <dgm:spPr/>
      <dgm:t>
        <a:bodyPr/>
        <a:lstStyle/>
        <a:p>
          <a:endParaRPr lang="en-US"/>
        </a:p>
      </dgm:t>
    </dgm:pt>
    <dgm:pt modelId="{0E2DA6CC-2796-48DD-BF67-F2B46BFEDF6E}">
      <dgm:prSet phldrT="[Text]"/>
      <dgm:spPr/>
      <dgm:t>
        <a:bodyPr/>
        <a:lstStyle/>
        <a:p>
          <a:r>
            <a:rPr lang="en-US"/>
            <a:t>Conduct load calculations; whole home (block load) and/or zonal</a:t>
          </a:r>
        </a:p>
      </dgm:t>
    </dgm:pt>
    <dgm:pt modelId="{04E85993-7E7A-413D-885A-65C5B8E541EE}" type="parTrans" cxnId="{8B7C563B-0347-4BBE-B56D-6620F889692D}">
      <dgm:prSet/>
      <dgm:spPr/>
      <dgm:t>
        <a:bodyPr/>
        <a:lstStyle/>
        <a:p>
          <a:endParaRPr lang="en-US"/>
        </a:p>
      </dgm:t>
    </dgm:pt>
    <dgm:pt modelId="{14B260D1-AFEE-4B37-A679-549555BA08BF}" type="sibTrans" cxnId="{8B7C563B-0347-4BBE-B56D-6620F889692D}">
      <dgm:prSet/>
      <dgm:spPr/>
      <dgm:t>
        <a:bodyPr/>
        <a:lstStyle/>
        <a:p>
          <a:endParaRPr lang="en-US"/>
        </a:p>
      </dgm:t>
    </dgm:pt>
    <dgm:pt modelId="{E872B0A8-80EF-4345-A64F-F75A56C89C18}">
      <dgm:prSet phldrT="[Text]"/>
      <dgm:spPr/>
      <dgm:t>
        <a:bodyPr/>
        <a:lstStyle/>
        <a:p>
          <a:r>
            <a:rPr lang="en-US"/>
            <a:t>Determine properly sized heat pump</a:t>
          </a:r>
        </a:p>
      </dgm:t>
    </dgm:pt>
    <dgm:pt modelId="{3027F5B4-7428-4E06-95DD-D228FFCBB921}" type="parTrans" cxnId="{B76521F6-8AAE-4436-9F93-335CB1221AA1}">
      <dgm:prSet/>
      <dgm:spPr/>
      <dgm:t>
        <a:bodyPr/>
        <a:lstStyle/>
        <a:p>
          <a:endParaRPr lang="en-US"/>
        </a:p>
      </dgm:t>
    </dgm:pt>
    <dgm:pt modelId="{945DEDA8-EA33-499D-86C7-1670BA6E1425}" type="sibTrans" cxnId="{B76521F6-8AAE-4436-9F93-335CB1221AA1}">
      <dgm:prSet/>
      <dgm:spPr/>
      <dgm:t>
        <a:bodyPr/>
        <a:lstStyle/>
        <a:p>
          <a:endParaRPr lang="en-US"/>
        </a:p>
      </dgm:t>
    </dgm:pt>
    <dgm:pt modelId="{6F4EBB93-B972-44FD-BBE3-4EDC520C9C26}">
      <dgm:prSet/>
      <dgm:spPr/>
      <dgm:t>
        <a:bodyPr/>
        <a:lstStyle/>
        <a:p>
          <a:r>
            <a:rPr lang="en-US"/>
            <a:t>Determine optimal  system design</a:t>
          </a:r>
        </a:p>
      </dgm:t>
    </dgm:pt>
    <dgm:pt modelId="{4DFF0DE9-607C-4507-92F8-9C8550364638}" type="parTrans" cxnId="{7CFA1987-6756-438B-94FD-4446A0AC58EE}">
      <dgm:prSet/>
      <dgm:spPr/>
      <dgm:t>
        <a:bodyPr/>
        <a:lstStyle/>
        <a:p>
          <a:endParaRPr lang="en-US"/>
        </a:p>
      </dgm:t>
    </dgm:pt>
    <dgm:pt modelId="{5FF15CB1-8F19-45CA-9AA3-0C992F43F8C3}" type="sibTrans" cxnId="{7CFA1987-6756-438B-94FD-4446A0AC58EE}">
      <dgm:prSet/>
      <dgm:spPr/>
      <dgm:t>
        <a:bodyPr/>
        <a:lstStyle/>
        <a:p>
          <a:endParaRPr lang="en-US"/>
        </a:p>
      </dgm:t>
    </dgm:pt>
    <dgm:pt modelId="{8686B37F-530F-429D-9D44-9AE1B1C5C69F}">
      <dgm:prSet/>
      <dgm:spPr/>
      <dgm:t>
        <a:bodyPr/>
        <a:lstStyle/>
        <a:p>
          <a:r>
            <a:rPr lang="en-US" dirty="0"/>
            <a:t>Integrate with backup and/or supplemental heating</a:t>
          </a:r>
        </a:p>
      </dgm:t>
    </dgm:pt>
    <dgm:pt modelId="{6F3FC146-DD71-481F-B1B4-DF37DFD744A3}" type="parTrans" cxnId="{25E2E6E8-22AF-4E58-9A05-BD7230D98F89}">
      <dgm:prSet/>
      <dgm:spPr/>
      <dgm:t>
        <a:bodyPr/>
        <a:lstStyle/>
        <a:p>
          <a:endParaRPr lang="en-US"/>
        </a:p>
      </dgm:t>
    </dgm:pt>
    <dgm:pt modelId="{D06DCC1A-E546-424F-BCF1-B5C7A5A7C30A}" type="sibTrans" cxnId="{25E2E6E8-22AF-4E58-9A05-BD7230D98F89}">
      <dgm:prSet/>
      <dgm:spPr/>
      <dgm:t>
        <a:bodyPr/>
        <a:lstStyle/>
        <a:p>
          <a:endParaRPr lang="en-US"/>
        </a:p>
      </dgm:t>
    </dgm:pt>
    <dgm:pt modelId="{77A9E4F8-32F4-4BFF-B864-D7FDC23701FC}">
      <dgm:prSet/>
      <dgm:spPr/>
      <dgm:t>
        <a:bodyPr/>
        <a:lstStyle/>
        <a:p>
          <a:r>
            <a:rPr lang="en-US" dirty="0"/>
            <a:t>Set up controls</a:t>
          </a:r>
        </a:p>
      </dgm:t>
    </dgm:pt>
    <dgm:pt modelId="{776488C7-FB5A-444D-8489-D1C3C9C85CF5}" type="parTrans" cxnId="{0E782555-8095-4074-9C94-63584C0A2E45}">
      <dgm:prSet/>
      <dgm:spPr/>
      <dgm:t>
        <a:bodyPr/>
        <a:lstStyle/>
        <a:p>
          <a:endParaRPr lang="en-US"/>
        </a:p>
      </dgm:t>
    </dgm:pt>
    <dgm:pt modelId="{6A77E286-4BEE-4D45-8865-A4BE57FF4E05}" type="sibTrans" cxnId="{0E782555-8095-4074-9C94-63584C0A2E45}">
      <dgm:prSet/>
      <dgm:spPr/>
      <dgm:t>
        <a:bodyPr/>
        <a:lstStyle/>
        <a:p>
          <a:endParaRPr lang="en-US"/>
        </a:p>
      </dgm:t>
    </dgm:pt>
    <dgm:pt modelId="{BE36F619-7877-4B0B-A156-650A3920C9B5}">
      <dgm:prSet/>
      <dgm:spPr/>
      <dgm:t>
        <a:bodyPr/>
        <a:lstStyle/>
        <a:p>
          <a:r>
            <a:rPr lang="en-US" dirty="0"/>
            <a:t>Install as per specification</a:t>
          </a:r>
        </a:p>
      </dgm:t>
    </dgm:pt>
    <dgm:pt modelId="{DBF9B763-5A56-41B2-AB03-58ED2C622291}" type="parTrans" cxnId="{C66D71BF-92A3-4D07-9995-BEBBCAB2A4B4}">
      <dgm:prSet/>
      <dgm:spPr/>
      <dgm:t>
        <a:bodyPr/>
        <a:lstStyle/>
        <a:p>
          <a:endParaRPr lang="en-US"/>
        </a:p>
      </dgm:t>
    </dgm:pt>
    <dgm:pt modelId="{0F6E1E52-5614-48B9-8355-0EF1E9EA3C37}" type="sibTrans" cxnId="{C66D71BF-92A3-4D07-9995-BEBBCAB2A4B4}">
      <dgm:prSet/>
      <dgm:spPr/>
      <dgm:t>
        <a:bodyPr/>
        <a:lstStyle/>
        <a:p>
          <a:endParaRPr lang="en-US"/>
        </a:p>
      </dgm:t>
    </dgm:pt>
    <dgm:pt modelId="{6B82CE5B-AC33-4562-8883-8A43BF68F7D4}">
      <dgm:prSet/>
      <dgm:spPr/>
      <dgm:t>
        <a:bodyPr/>
        <a:lstStyle/>
        <a:p>
          <a:r>
            <a:rPr lang="en-US"/>
            <a:t>Goldilocks principle</a:t>
          </a:r>
        </a:p>
      </dgm:t>
    </dgm:pt>
    <dgm:pt modelId="{826A8531-38E8-4B25-A9B0-68B4E5863C24}" type="parTrans" cxnId="{B33C9F3C-FC1D-4E46-90CC-77C2D54BB209}">
      <dgm:prSet/>
      <dgm:spPr/>
      <dgm:t>
        <a:bodyPr/>
        <a:lstStyle/>
        <a:p>
          <a:endParaRPr lang="en-US"/>
        </a:p>
      </dgm:t>
    </dgm:pt>
    <dgm:pt modelId="{70EBA7B5-C072-4568-8302-15AA7CF22138}" type="sibTrans" cxnId="{B33C9F3C-FC1D-4E46-90CC-77C2D54BB209}">
      <dgm:prSet/>
      <dgm:spPr/>
      <dgm:t>
        <a:bodyPr/>
        <a:lstStyle/>
        <a:p>
          <a:endParaRPr lang="en-US"/>
        </a:p>
      </dgm:t>
    </dgm:pt>
    <dgm:pt modelId="{1BD28876-520A-46F8-A534-E49CDC563F7E}">
      <dgm:prSet/>
      <dgm:spPr/>
      <dgm:t>
        <a:bodyPr/>
        <a:lstStyle/>
        <a:p>
          <a:r>
            <a:rPr lang="en-US"/>
            <a:t>Load served</a:t>
          </a:r>
        </a:p>
      </dgm:t>
    </dgm:pt>
    <dgm:pt modelId="{7EA07D28-F737-4B5D-995F-4589EDE44E87}" type="parTrans" cxnId="{DD3C53A1-912F-4C26-9E2A-F39FBCE05D7E}">
      <dgm:prSet/>
      <dgm:spPr/>
      <dgm:t>
        <a:bodyPr/>
        <a:lstStyle/>
        <a:p>
          <a:endParaRPr lang="en-US"/>
        </a:p>
      </dgm:t>
    </dgm:pt>
    <dgm:pt modelId="{3E223202-2FBB-4795-8D3A-271B8F8A5C7E}" type="sibTrans" cxnId="{DD3C53A1-912F-4C26-9E2A-F39FBCE05D7E}">
      <dgm:prSet/>
      <dgm:spPr/>
      <dgm:t>
        <a:bodyPr/>
        <a:lstStyle/>
        <a:p>
          <a:endParaRPr lang="en-US"/>
        </a:p>
      </dgm:t>
    </dgm:pt>
    <dgm:pt modelId="{01EC3011-91F4-4E72-AABC-D3AC658FC64F}">
      <dgm:prSet/>
      <dgm:spPr/>
      <dgm:t>
        <a:bodyPr/>
        <a:lstStyle/>
        <a:p>
          <a:r>
            <a:rPr lang="en-US"/>
            <a:t>Equipment locations</a:t>
          </a:r>
        </a:p>
      </dgm:t>
    </dgm:pt>
    <dgm:pt modelId="{86FFFA37-8154-406E-BC36-81B810D48BF7}" type="parTrans" cxnId="{CF09B225-1543-4F53-9CC9-A07EDA36D4C3}">
      <dgm:prSet/>
      <dgm:spPr/>
      <dgm:t>
        <a:bodyPr/>
        <a:lstStyle/>
        <a:p>
          <a:endParaRPr lang="en-US"/>
        </a:p>
      </dgm:t>
    </dgm:pt>
    <dgm:pt modelId="{FEE6C337-0052-4D38-AB98-1685EC883934}" type="sibTrans" cxnId="{CF09B225-1543-4F53-9CC9-A07EDA36D4C3}">
      <dgm:prSet/>
      <dgm:spPr/>
      <dgm:t>
        <a:bodyPr/>
        <a:lstStyle/>
        <a:p>
          <a:endParaRPr lang="en-US"/>
        </a:p>
      </dgm:t>
    </dgm:pt>
    <dgm:pt modelId="{5129D1A5-15A2-4FAA-AF1C-4F5F8366C31B}">
      <dgm:prSet/>
      <dgm:spPr/>
      <dgm:t>
        <a:bodyPr/>
        <a:lstStyle/>
        <a:p>
          <a:r>
            <a:rPr lang="en-US" dirty="0"/>
            <a:t>Ducts/Ductless</a:t>
          </a:r>
        </a:p>
      </dgm:t>
    </dgm:pt>
    <dgm:pt modelId="{57906E49-9DCE-4BDD-AC36-33D54306AC2D}" type="parTrans" cxnId="{BD4069A6-E11B-4405-8B55-5DEE21D66C2B}">
      <dgm:prSet/>
      <dgm:spPr/>
      <dgm:t>
        <a:bodyPr/>
        <a:lstStyle/>
        <a:p>
          <a:endParaRPr lang="en-US"/>
        </a:p>
      </dgm:t>
    </dgm:pt>
    <dgm:pt modelId="{75C42E24-3BB8-44BB-BAE6-B26A6DD1666C}" type="sibTrans" cxnId="{BD4069A6-E11B-4405-8B55-5DEE21D66C2B}">
      <dgm:prSet/>
      <dgm:spPr/>
      <dgm:t>
        <a:bodyPr/>
        <a:lstStyle/>
        <a:p>
          <a:endParaRPr lang="en-US"/>
        </a:p>
      </dgm:t>
    </dgm:pt>
    <dgm:pt modelId="{3009A49A-F018-40C2-B657-59CF18D4A4A4}">
      <dgm:prSet/>
      <dgm:spPr/>
      <dgm:t>
        <a:bodyPr/>
        <a:lstStyle/>
        <a:p>
          <a:r>
            <a:rPr lang="en-US" dirty="0"/>
            <a:t>Commission (test) the system</a:t>
          </a:r>
        </a:p>
      </dgm:t>
    </dgm:pt>
    <dgm:pt modelId="{5176BFC4-EA52-44BA-B615-C14370CFD4C4}" type="parTrans" cxnId="{32EEEE1F-9706-4308-9B53-C218142BD719}">
      <dgm:prSet/>
      <dgm:spPr/>
      <dgm:t>
        <a:bodyPr/>
        <a:lstStyle/>
        <a:p>
          <a:endParaRPr lang="en-US"/>
        </a:p>
      </dgm:t>
    </dgm:pt>
    <dgm:pt modelId="{3BF0D021-2744-43E5-9EA2-06E63EE26085}" type="sibTrans" cxnId="{32EEEE1F-9706-4308-9B53-C218142BD719}">
      <dgm:prSet/>
      <dgm:spPr/>
      <dgm:t>
        <a:bodyPr/>
        <a:lstStyle/>
        <a:p>
          <a:endParaRPr lang="en-US"/>
        </a:p>
      </dgm:t>
    </dgm:pt>
    <dgm:pt modelId="{EA067BCF-E49E-4894-A518-1FB45DD540F0}" type="pres">
      <dgm:prSet presAssocID="{E3EEDE26-09D3-4C46-BBA9-EE0F4BAEAFE0}" presName="Name0" presStyleCnt="0">
        <dgm:presLayoutVars>
          <dgm:dir/>
          <dgm:resizeHandles val="exact"/>
        </dgm:presLayoutVars>
      </dgm:prSet>
      <dgm:spPr/>
    </dgm:pt>
    <dgm:pt modelId="{D23DB227-8D0B-49FA-B907-199CAAC64143}" type="pres">
      <dgm:prSet presAssocID="{59FA8A68-333B-4F71-BA9F-F592F5B34A8D}" presName="node" presStyleLbl="node1" presStyleIdx="0" presStyleCnt="9">
        <dgm:presLayoutVars>
          <dgm:bulletEnabled val="1"/>
        </dgm:presLayoutVars>
      </dgm:prSet>
      <dgm:spPr/>
    </dgm:pt>
    <dgm:pt modelId="{89640939-9734-47F5-879F-6345B9DCD75A}" type="pres">
      <dgm:prSet presAssocID="{3FD5141E-87CA-4868-8B0D-CFAF70317994}" presName="sibTrans" presStyleLbl="sibTrans1D1" presStyleIdx="0" presStyleCnt="8"/>
      <dgm:spPr/>
    </dgm:pt>
    <dgm:pt modelId="{3D004340-5F56-4E5A-811C-B979ED7D1147}" type="pres">
      <dgm:prSet presAssocID="{3FD5141E-87CA-4868-8B0D-CFAF70317994}" presName="connectorText" presStyleLbl="sibTrans1D1" presStyleIdx="0" presStyleCnt="8"/>
      <dgm:spPr/>
    </dgm:pt>
    <dgm:pt modelId="{24D3C936-9E61-4588-A531-5E22BE5BD5C8}" type="pres">
      <dgm:prSet presAssocID="{ECA7B054-207F-4EC7-BD69-89A67D168181}" presName="node" presStyleLbl="node1" presStyleIdx="1" presStyleCnt="9">
        <dgm:presLayoutVars>
          <dgm:bulletEnabled val="1"/>
        </dgm:presLayoutVars>
      </dgm:prSet>
      <dgm:spPr/>
    </dgm:pt>
    <dgm:pt modelId="{1926971C-B040-47DA-A531-BEE75C05AAC0}" type="pres">
      <dgm:prSet presAssocID="{38C25BF0-7BF4-4445-B4BC-E500FB2259E3}" presName="sibTrans" presStyleLbl="sibTrans1D1" presStyleIdx="1" presStyleCnt="8"/>
      <dgm:spPr/>
    </dgm:pt>
    <dgm:pt modelId="{49ACE2BE-E99E-4D87-9404-07BBCD69184B}" type="pres">
      <dgm:prSet presAssocID="{38C25BF0-7BF4-4445-B4BC-E500FB2259E3}" presName="connectorText" presStyleLbl="sibTrans1D1" presStyleIdx="1" presStyleCnt="8"/>
      <dgm:spPr/>
    </dgm:pt>
    <dgm:pt modelId="{33D3CAAD-A688-4914-B92F-548FBA9BFFE4}" type="pres">
      <dgm:prSet presAssocID="{0E2DA6CC-2796-48DD-BF67-F2B46BFEDF6E}" presName="node" presStyleLbl="node1" presStyleIdx="2" presStyleCnt="9">
        <dgm:presLayoutVars>
          <dgm:bulletEnabled val="1"/>
        </dgm:presLayoutVars>
      </dgm:prSet>
      <dgm:spPr/>
    </dgm:pt>
    <dgm:pt modelId="{70F814A9-47FF-4005-8255-AEEAFF1B41A3}" type="pres">
      <dgm:prSet presAssocID="{14B260D1-AFEE-4B37-A679-549555BA08BF}" presName="sibTrans" presStyleLbl="sibTrans1D1" presStyleIdx="2" presStyleCnt="8"/>
      <dgm:spPr/>
    </dgm:pt>
    <dgm:pt modelId="{D1D68EAF-921F-4AE5-ACFB-7E93B92A6F72}" type="pres">
      <dgm:prSet presAssocID="{14B260D1-AFEE-4B37-A679-549555BA08BF}" presName="connectorText" presStyleLbl="sibTrans1D1" presStyleIdx="2" presStyleCnt="8"/>
      <dgm:spPr/>
    </dgm:pt>
    <dgm:pt modelId="{DC5865FF-FD2B-41CE-BF26-5CEA0C528998}" type="pres">
      <dgm:prSet presAssocID="{E872B0A8-80EF-4345-A64F-F75A56C89C18}" presName="node" presStyleLbl="node1" presStyleIdx="3" presStyleCnt="9">
        <dgm:presLayoutVars>
          <dgm:bulletEnabled val="1"/>
        </dgm:presLayoutVars>
      </dgm:prSet>
      <dgm:spPr/>
    </dgm:pt>
    <dgm:pt modelId="{259B9B71-7B2E-4681-BAF4-FFFA476DFAFB}" type="pres">
      <dgm:prSet presAssocID="{945DEDA8-EA33-499D-86C7-1670BA6E1425}" presName="sibTrans" presStyleLbl="sibTrans1D1" presStyleIdx="3" presStyleCnt="8"/>
      <dgm:spPr/>
    </dgm:pt>
    <dgm:pt modelId="{19F696E6-002B-4EA4-B5DB-44B6AD38B85E}" type="pres">
      <dgm:prSet presAssocID="{945DEDA8-EA33-499D-86C7-1670BA6E1425}" presName="connectorText" presStyleLbl="sibTrans1D1" presStyleIdx="3" presStyleCnt="8"/>
      <dgm:spPr/>
    </dgm:pt>
    <dgm:pt modelId="{20723074-092C-4A00-960D-EB0BD80FDB0B}" type="pres">
      <dgm:prSet presAssocID="{6F4EBB93-B972-44FD-BBE3-4EDC520C9C26}" presName="node" presStyleLbl="node1" presStyleIdx="4" presStyleCnt="9">
        <dgm:presLayoutVars>
          <dgm:bulletEnabled val="1"/>
        </dgm:presLayoutVars>
      </dgm:prSet>
      <dgm:spPr/>
    </dgm:pt>
    <dgm:pt modelId="{E6ACFF2B-35DA-4B30-8749-77625CCA1908}" type="pres">
      <dgm:prSet presAssocID="{5FF15CB1-8F19-45CA-9AA3-0C992F43F8C3}" presName="sibTrans" presStyleLbl="sibTrans1D1" presStyleIdx="4" presStyleCnt="8"/>
      <dgm:spPr/>
    </dgm:pt>
    <dgm:pt modelId="{6BA0F20D-25BB-4B56-B373-14890F5CFE36}" type="pres">
      <dgm:prSet presAssocID="{5FF15CB1-8F19-45CA-9AA3-0C992F43F8C3}" presName="connectorText" presStyleLbl="sibTrans1D1" presStyleIdx="4" presStyleCnt="8"/>
      <dgm:spPr/>
    </dgm:pt>
    <dgm:pt modelId="{E16EE02A-84B3-4E3D-8105-DA7AF0E12D9E}" type="pres">
      <dgm:prSet presAssocID="{8686B37F-530F-429D-9D44-9AE1B1C5C69F}" presName="node" presStyleLbl="node1" presStyleIdx="5" presStyleCnt="9">
        <dgm:presLayoutVars>
          <dgm:bulletEnabled val="1"/>
        </dgm:presLayoutVars>
      </dgm:prSet>
      <dgm:spPr/>
    </dgm:pt>
    <dgm:pt modelId="{D13AAD39-EC51-469F-ABA5-B8FC478B1C71}" type="pres">
      <dgm:prSet presAssocID="{D06DCC1A-E546-424F-BCF1-B5C7A5A7C30A}" presName="sibTrans" presStyleLbl="sibTrans1D1" presStyleIdx="5" presStyleCnt="8"/>
      <dgm:spPr/>
    </dgm:pt>
    <dgm:pt modelId="{49F30DFF-460E-46D0-AF14-E433BBA8CD42}" type="pres">
      <dgm:prSet presAssocID="{D06DCC1A-E546-424F-BCF1-B5C7A5A7C30A}" presName="connectorText" presStyleLbl="sibTrans1D1" presStyleIdx="5" presStyleCnt="8"/>
      <dgm:spPr/>
    </dgm:pt>
    <dgm:pt modelId="{D2DB38FA-B83F-4DD3-AE37-C4C28025ADF8}" type="pres">
      <dgm:prSet presAssocID="{77A9E4F8-32F4-4BFF-B864-D7FDC23701FC}" presName="node" presStyleLbl="node1" presStyleIdx="6" presStyleCnt="9">
        <dgm:presLayoutVars>
          <dgm:bulletEnabled val="1"/>
        </dgm:presLayoutVars>
      </dgm:prSet>
      <dgm:spPr/>
    </dgm:pt>
    <dgm:pt modelId="{D404E95E-366B-4291-8BF3-DF46A95DF63F}" type="pres">
      <dgm:prSet presAssocID="{6A77E286-4BEE-4D45-8865-A4BE57FF4E05}" presName="sibTrans" presStyleLbl="sibTrans1D1" presStyleIdx="6" presStyleCnt="8"/>
      <dgm:spPr/>
    </dgm:pt>
    <dgm:pt modelId="{02EF7FE8-677D-4998-93A2-EB98505C80D7}" type="pres">
      <dgm:prSet presAssocID="{6A77E286-4BEE-4D45-8865-A4BE57FF4E05}" presName="connectorText" presStyleLbl="sibTrans1D1" presStyleIdx="6" presStyleCnt="8"/>
      <dgm:spPr/>
    </dgm:pt>
    <dgm:pt modelId="{4D088EFD-CB4B-4173-A922-DE129A24094F}" type="pres">
      <dgm:prSet presAssocID="{BE36F619-7877-4B0B-A156-650A3920C9B5}" presName="node" presStyleLbl="node1" presStyleIdx="7" presStyleCnt="9">
        <dgm:presLayoutVars>
          <dgm:bulletEnabled val="1"/>
        </dgm:presLayoutVars>
      </dgm:prSet>
      <dgm:spPr/>
    </dgm:pt>
    <dgm:pt modelId="{240FC49C-40DA-4A6D-AA37-44B503A414B5}" type="pres">
      <dgm:prSet presAssocID="{0F6E1E52-5614-48B9-8355-0EF1E9EA3C37}" presName="sibTrans" presStyleLbl="sibTrans1D1" presStyleIdx="7" presStyleCnt="8"/>
      <dgm:spPr/>
    </dgm:pt>
    <dgm:pt modelId="{EAD0FEA8-8A0C-4839-896F-8441BF0C189C}" type="pres">
      <dgm:prSet presAssocID="{0F6E1E52-5614-48B9-8355-0EF1E9EA3C37}" presName="connectorText" presStyleLbl="sibTrans1D1" presStyleIdx="7" presStyleCnt="8"/>
      <dgm:spPr/>
    </dgm:pt>
    <dgm:pt modelId="{3505E6CE-4399-431C-A979-87CD9BA37D07}" type="pres">
      <dgm:prSet presAssocID="{3009A49A-F018-40C2-B657-59CF18D4A4A4}" presName="node" presStyleLbl="node1" presStyleIdx="8" presStyleCnt="9">
        <dgm:presLayoutVars>
          <dgm:bulletEnabled val="1"/>
        </dgm:presLayoutVars>
      </dgm:prSet>
      <dgm:spPr/>
    </dgm:pt>
  </dgm:ptLst>
  <dgm:cxnLst>
    <dgm:cxn modelId="{4CE6E612-1EA9-47B4-BBE1-682BBF53D0C6}" type="presOf" srcId="{5FF15CB1-8F19-45CA-9AA3-0C992F43F8C3}" destId="{6BA0F20D-25BB-4B56-B373-14890F5CFE36}" srcOrd="1" destOrd="0" presId="urn:microsoft.com/office/officeart/2005/8/layout/bProcess3"/>
    <dgm:cxn modelId="{32EEEE1F-9706-4308-9B53-C218142BD719}" srcId="{E3EEDE26-09D3-4C46-BBA9-EE0F4BAEAFE0}" destId="{3009A49A-F018-40C2-B657-59CF18D4A4A4}" srcOrd="8" destOrd="0" parTransId="{5176BFC4-EA52-44BA-B615-C14370CFD4C4}" sibTransId="{3BF0D021-2744-43E5-9EA2-06E63EE26085}"/>
    <dgm:cxn modelId="{5D117E20-646D-44B6-8FC1-2672A3DB3B41}" type="presOf" srcId="{0F6E1E52-5614-48B9-8355-0EF1E9EA3C37}" destId="{EAD0FEA8-8A0C-4839-896F-8441BF0C189C}" srcOrd="1" destOrd="0" presId="urn:microsoft.com/office/officeart/2005/8/layout/bProcess3"/>
    <dgm:cxn modelId="{A11DE423-9864-4E28-85B9-58589EDB97E6}" type="presOf" srcId="{38C25BF0-7BF4-4445-B4BC-E500FB2259E3}" destId="{49ACE2BE-E99E-4D87-9404-07BBCD69184B}" srcOrd="1" destOrd="0" presId="urn:microsoft.com/office/officeart/2005/8/layout/bProcess3"/>
    <dgm:cxn modelId="{2BBA3225-A714-4DA1-9EAE-0C1B7CB755A3}" type="presOf" srcId="{945DEDA8-EA33-499D-86C7-1670BA6E1425}" destId="{259B9B71-7B2E-4681-BAF4-FFFA476DFAFB}" srcOrd="0" destOrd="0" presId="urn:microsoft.com/office/officeart/2005/8/layout/bProcess3"/>
    <dgm:cxn modelId="{CF09B225-1543-4F53-9CC9-A07EDA36D4C3}" srcId="{6F4EBB93-B972-44FD-BBE3-4EDC520C9C26}" destId="{01EC3011-91F4-4E72-AABC-D3AC658FC64F}" srcOrd="2" destOrd="0" parTransId="{86FFFA37-8154-406E-BC36-81B810D48BF7}" sibTransId="{FEE6C337-0052-4D38-AB98-1685EC883934}"/>
    <dgm:cxn modelId="{0078AA2B-53EC-4D85-92FE-8DB429110817}" type="presOf" srcId="{14B260D1-AFEE-4B37-A679-549555BA08BF}" destId="{70F814A9-47FF-4005-8255-AEEAFF1B41A3}" srcOrd="0" destOrd="0" presId="urn:microsoft.com/office/officeart/2005/8/layout/bProcess3"/>
    <dgm:cxn modelId="{EF305A30-1BBF-4393-876C-B7EBC00F74D6}" type="presOf" srcId="{6A77E286-4BEE-4D45-8865-A4BE57FF4E05}" destId="{02EF7FE8-677D-4998-93A2-EB98505C80D7}" srcOrd="1" destOrd="0" presId="urn:microsoft.com/office/officeart/2005/8/layout/bProcess3"/>
    <dgm:cxn modelId="{2367A534-A0B4-4F71-9931-A33D4CA937F9}" type="presOf" srcId="{59FA8A68-333B-4F71-BA9F-F592F5B34A8D}" destId="{D23DB227-8D0B-49FA-B907-199CAAC64143}" srcOrd="0" destOrd="0" presId="urn:microsoft.com/office/officeart/2005/8/layout/bProcess3"/>
    <dgm:cxn modelId="{8B7C563B-0347-4BBE-B56D-6620F889692D}" srcId="{E3EEDE26-09D3-4C46-BBA9-EE0F4BAEAFE0}" destId="{0E2DA6CC-2796-48DD-BF67-F2B46BFEDF6E}" srcOrd="2" destOrd="0" parTransId="{04E85993-7E7A-413D-885A-65C5B8E541EE}" sibTransId="{14B260D1-AFEE-4B37-A679-549555BA08BF}"/>
    <dgm:cxn modelId="{87E76F3C-4957-4534-BFFF-6AA5B4D6316A}" type="presOf" srcId="{BE36F619-7877-4B0B-A156-650A3920C9B5}" destId="{4D088EFD-CB4B-4173-A922-DE129A24094F}" srcOrd="0" destOrd="0" presId="urn:microsoft.com/office/officeart/2005/8/layout/bProcess3"/>
    <dgm:cxn modelId="{B33C9F3C-FC1D-4E46-90CC-77C2D54BB209}" srcId="{E872B0A8-80EF-4345-A64F-F75A56C89C18}" destId="{6B82CE5B-AC33-4562-8883-8A43BF68F7D4}" srcOrd="0" destOrd="0" parTransId="{826A8531-38E8-4B25-A9B0-68B4E5863C24}" sibTransId="{70EBA7B5-C072-4568-8302-15AA7CF22138}"/>
    <dgm:cxn modelId="{F422A23E-9714-4B60-AA23-C0F82C73D253}" type="presOf" srcId="{14B260D1-AFEE-4B37-A679-549555BA08BF}" destId="{D1D68EAF-921F-4AE5-ACFB-7E93B92A6F72}" srcOrd="1" destOrd="0" presId="urn:microsoft.com/office/officeart/2005/8/layout/bProcess3"/>
    <dgm:cxn modelId="{BA824541-2734-44A1-ABE9-720A13FEC9A9}" type="presOf" srcId="{3009A49A-F018-40C2-B657-59CF18D4A4A4}" destId="{3505E6CE-4399-431C-A979-87CD9BA37D07}" srcOrd="0" destOrd="0" presId="urn:microsoft.com/office/officeart/2005/8/layout/bProcess3"/>
    <dgm:cxn modelId="{107EE762-DFB5-4AF3-8705-F9CADC4867C4}" type="presOf" srcId="{77A9E4F8-32F4-4BFF-B864-D7FDC23701FC}" destId="{D2DB38FA-B83F-4DD3-AE37-C4C28025ADF8}" srcOrd="0" destOrd="0" presId="urn:microsoft.com/office/officeart/2005/8/layout/bProcess3"/>
    <dgm:cxn modelId="{19006344-ABF3-435D-94F6-C0741C19AEFE}" type="presOf" srcId="{3FD5141E-87CA-4868-8B0D-CFAF70317994}" destId="{3D004340-5F56-4E5A-811C-B979ED7D1147}" srcOrd="1" destOrd="0" presId="urn:microsoft.com/office/officeart/2005/8/layout/bProcess3"/>
    <dgm:cxn modelId="{63782265-23C5-4404-A619-2ABFA47858E3}" type="presOf" srcId="{0E2DA6CC-2796-48DD-BF67-F2B46BFEDF6E}" destId="{33D3CAAD-A688-4914-B92F-548FBA9BFFE4}" srcOrd="0" destOrd="0" presId="urn:microsoft.com/office/officeart/2005/8/layout/bProcess3"/>
    <dgm:cxn modelId="{E5572846-4987-4E90-A8B5-4697B1AA2A67}" type="presOf" srcId="{3FD5141E-87CA-4868-8B0D-CFAF70317994}" destId="{89640939-9734-47F5-879F-6345B9DCD75A}" srcOrd="0" destOrd="0" presId="urn:microsoft.com/office/officeart/2005/8/layout/bProcess3"/>
    <dgm:cxn modelId="{A6D9F26F-C6AA-42BF-B177-B61DCFBCB02C}" type="presOf" srcId="{E872B0A8-80EF-4345-A64F-F75A56C89C18}" destId="{DC5865FF-FD2B-41CE-BF26-5CEA0C528998}" srcOrd="0" destOrd="0" presId="urn:microsoft.com/office/officeart/2005/8/layout/bProcess3"/>
    <dgm:cxn modelId="{0E782555-8095-4074-9C94-63584C0A2E45}" srcId="{E3EEDE26-09D3-4C46-BBA9-EE0F4BAEAFE0}" destId="{77A9E4F8-32F4-4BFF-B864-D7FDC23701FC}" srcOrd="6" destOrd="0" parTransId="{776488C7-FB5A-444D-8489-D1C3C9C85CF5}" sibTransId="{6A77E286-4BEE-4D45-8865-A4BE57FF4E05}"/>
    <dgm:cxn modelId="{AE3D1879-7B1E-4680-9F21-6543B2DD9DE9}" type="presOf" srcId="{6A77E286-4BEE-4D45-8865-A4BE57FF4E05}" destId="{D404E95E-366B-4291-8BF3-DF46A95DF63F}" srcOrd="0" destOrd="0" presId="urn:microsoft.com/office/officeart/2005/8/layout/bProcess3"/>
    <dgm:cxn modelId="{B93D4059-0908-4E8D-8E3D-C91B17B0FEC4}" type="presOf" srcId="{0F6E1E52-5614-48B9-8355-0EF1E9EA3C37}" destId="{240FC49C-40DA-4A6D-AA37-44B503A414B5}" srcOrd="0" destOrd="0" presId="urn:microsoft.com/office/officeart/2005/8/layout/bProcess3"/>
    <dgm:cxn modelId="{17E0D059-9255-4034-B70C-02C39E26E088}" type="presOf" srcId="{E3EEDE26-09D3-4C46-BBA9-EE0F4BAEAFE0}" destId="{EA067BCF-E49E-4894-A518-1FB45DD540F0}" srcOrd="0" destOrd="0" presId="urn:microsoft.com/office/officeart/2005/8/layout/bProcess3"/>
    <dgm:cxn modelId="{69BE187E-E2DF-4977-BBBE-6CBDDBDBCEE1}" type="presOf" srcId="{01EC3011-91F4-4E72-AABC-D3AC658FC64F}" destId="{20723074-092C-4A00-960D-EB0BD80FDB0B}" srcOrd="0" destOrd="3" presId="urn:microsoft.com/office/officeart/2005/8/layout/bProcess3"/>
    <dgm:cxn modelId="{7CFA1987-6756-438B-94FD-4446A0AC58EE}" srcId="{E3EEDE26-09D3-4C46-BBA9-EE0F4BAEAFE0}" destId="{6F4EBB93-B972-44FD-BBE3-4EDC520C9C26}" srcOrd="4" destOrd="0" parTransId="{4DFF0DE9-607C-4507-92F8-9C8550364638}" sibTransId="{5FF15CB1-8F19-45CA-9AA3-0C992F43F8C3}"/>
    <dgm:cxn modelId="{BA71098E-C9D2-41E5-A274-1B1C340810C3}" type="presOf" srcId="{ECA7B054-207F-4EC7-BD69-89A67D168181}" destId="{24D3C936-9E61-4588-A531-5E22BE5BD5C8}" srcOrd="0" destOrd="0" presId="urn:microsoft.com/office/officeart/2005/8/layout/bProcess3"/>
    <dgm:cxn modelId="{A329DF9B-97B4-4546-A50D-DE3C5096C3C9}" type="presOf" srcId="{D06DCC1A-E546-424F-BCF1-B5C7A5A7C30A}" destId="{49F30DFF-460E-46D0-AF14-E433BBA8CD42}" srcOrd="1" destOrd="0" presId="urn:microsoft.com/office/officeart/2005/8/layout/bProcess3"/>
    <dgm:cxn modelId="{55D0549C-57C5-4A64-B073-F0BC6BF1DB8A}" type="presOf" srcId="{1BD28876-520A-46F8-A534-E49CDC563F7E}" destId="{20723074-092C-4A00-960D-EB0BD80FDB0B}" srcOrd="0" destOrd="1" presId="urn:microsoft.com/office/officeart/2005/8/layout/bProcess3"/>
    <dgm:cxn modelId="{DD3C53A1-912F-4C26-9E2A-F39FBCE05D7E}" srcId="{6F4EBB93-B972-44FD-BBE3-4EDC520C9C26}" destId="{1BD28876-520A-46F8-A534-E49CDC563F7E}" srcOrd="0" destOrd="0" parTransId="{7EA07D28-F737-4B5D-995F-4589EDE44E87}" sibTransId="{3E223202-2FBB-4795-8D3A-271B8F8A5C7E}"/>
    <dgm:cxn modelId="{907591A2-FF1B-4533-9FBB-77311E5015E0}" type="presOf" srcId="{6B82CE5B-AC33-4562-8883-8A43BF68F7D4}" destId="{DC5865FF-FD2B-41CE-BF26-5CEA0C528998}" srcOrd="0" destOrd="1" presId="urn:microsoft.com/office/officeart/2005/8/layout/bProcess3"/>
    <dgm:cxn modelId="{BD4069A6-E11B-4405-8B55-5DEE21D66C2B}" srcId="{6F4EBB93-B972-44FD-BBE3-4EDC520C9C26}" destId="{5129D1A5-15A2-4FAA-AF1C-4F5F8366C31B}" srcOrd="1" destOrd="0" parTransId="{57906E49-9DCE-4BDD-AC36-33D54306AC2D}" sibTransId="{75C42E24-3BB8-44BB-BAE6-B26A6DD1666C}"/>
    <dgm:cxn modelId="{BE1A4EA8-49C7-473D-9D9E-E5AB18884F50}" srcId="{E3EEDE26-09D3-4C46-BBA9-EE0F4BAEAFE0}" destId="{ECA7B054-207F-4EC7-BD69-89A67D168181}" srcOrd="1" destOrd="0" parTransId="{DFA0B8C5-3464-414F-94C6-F64349022EAD}" sibTransId="{38C25BF0-7BF4-4445-B4BC-E500FB2259E3}"/>
    <dgm:cxn modelId="{948541AE-D203-4B02-91D7-9011388CC1C3}" type="presOf" srcId="{D06DCC1A-E546-424F-BCF1-B5C7A5A7C30A}" destId="{D13AAD39-EC51-469F-ABA5-B8FC478B1C71}" srcOrd="0" destOrd="0" presId="urn:microsoft.com/office/officeart/2005/8/layout/bProcess3"/>
    <dgm:cxn modelId="{8F74EEB4-00CC-406E-965B-477118950C68}" type="presOf" srcId="{5FF15CB1-8F19-45CA-9AA3-0C992F43F8C3}" destId="{E6ACFF2B-35DA-4B30-8749-77625CCA1908}" srcOrd="0" destOrd="0" presId="urn:microsoft.com/office/officeart/2005/8/layout/bProcess3"/>
    <dgm:cxn modelId="{C66D71BF-92A3-4D07-9995-BEBBCAB2A4B4}" srcId="{E3EEDE26-09D3-4C46-BBA9-EE0F4BAEAFE0}" destId="{BE36F619-7877-4B0B-A156-650A3920C9B5}" srcOrd="7" destOrd="0" parTransId="{DBF9B763-5A56-41B2-AB03-58ED2C622291}" sibTransId="{0F6E1E52-5614-48B9-8355-0EF1E9EA3C37}"/>
    <dgm:cxn modelId="{A14720C0-EEA4-4904-889E-A0AD861A9C51}" type="presOf" srcId="{6F4EBB93-B972-44FD-BBE3-4EDC520C9C26}" destId="{20723074-092C-4A00-960D-EB0BD80FDB0B}" srcOrd="0" destOrd="0" presId="urn:microsoft.com/office/officeart/2005/8/layout/bProcess3"/>
    <dgm:cxn modelId="{8F7076C8-CFBA-4C82-ABF8-67C8DAA208CB}" srcId="{E3EEDE26-09D3-4C46-BBA9-EE0F4BAEAFE0}" destId="{59FA8A68-333B-4F71-BA9F-F592F5B34A8D}" srcOrd="0" destOrd="0" parTransId="{A296BA9F-412A-426E-ADC4-73AAB181B7F7}" sibTransId="{3FD5141E-87CA-4868-8B0D-CFAF70317994}"/>
    <dgm:cxn modelId="{A2E1B7CE-A36B-4FE8-A0E4-A0539D889013}" type="presOf" srcId="{38C25BF0-7BF4-4445-B4BC-E500FB2259E3}" destId="{1926971C-B040-47DA-A531-BEE75C05AAC0}" srcOrd="0" destOrd="0" presId="urn:microsoft.com/office/officeart/2005/8/layout/bProcess3"/>
    <dgm:cxn modelId="{B56BDBD8-B836-4945-8D0C-09CC40E0D43E}" type="presOf" srcId="{945DEDA8-EA33-499D-86C7-1670BA6E1425}" destId="{19F696E6-002B-4EA4-B5DB-44B6AD38B85E}" srcOrd="1" destOrd="0" presId="urn:microsoft.com/office/officeart/2005/8/layout/bProcess3"/>
    <dgm:cxn modelId="{FE1333E4-C7B9-457F-B287-8545E0973F97}" type="presOf" srcId="{8686B37F-530F-429D-9D44-9AE1B1C5C69F}" destId="{E16EE02A-84B3-4E3D-8105-DA7AF0E12D9E}" srcOrd="0" destOrd="0" presId="urn:microsoft.com/office/officeart/2005/8/layout/bProcess3"/>
    <dgm:cxn modelId="{25E2E6E8-22AF-4E58-9A05-BD7230D98F89}" srcId="{E3EEDE26-09D3-4C46-BBA9-EE0F4BAEAFE0}" destId="{8686B37F-530F-429D-9D44-9AE1B1C5C69F}" srcOrd="5" destOrd="0" parTransId="{6F3FC146-DD71-481F-B1B4-DF37DFD744A3}" sibTransId="{D06DCC1A-E546-424F-BCF1-B5C7A5A7C30A}"/>
    <dgm:cxn modelId="{048C74F2-7BB9-4F78-9216-0FCE9B8EFD98}" type="presOf" srcId="{5129D1A5-15A2-4FAA-AF1C-4F5F8366C31B}" destId="{20723074-092C-4A00-960D-EB0BD80FDB0B}" srcOrd="0" destOrd="2" presId="urn:microsoft.com/office/officeart/2005/8/layout/bProcess3"/>
    <dgm:cxn modelId="{B76521F6-8AAE-4436-9F93-335CB1221AA1}" srcId="{E3EEDE26-09D3-4C46-BBA9-EE0F4BAEAFE0}" destId="{E872B0A8-80EF-4345-A64F-F75A56C89C18}" srcOrd="3" destOrd="0" parTransId="{3027F5B4-7428-4E06-95DD-D228FFCBB921}" sibTransId="{945DEDA8-EA33-499D-86C7-1670BA6E1425}"/>
    <dgm:cxn modelId="{5BBBB281-BCA3-47A3-B474-2DC1D0BE68AF}" type="presParOf" srcId="{EA067BCF-E49E-4894-A518-1FB45DD540F0}" destId="{D23DB227-8D0B-49FA-B907-199CAAC64143}" srcOrd="0" destOrd="0" presId="urn:microsoft.com/office/officeart/2005/8/layout/bProcess3"/>
    <dgm:cxn modelId="{AA66BBC9-3C7E-4D6F-ADF2-CD80D2812116}" type="presParOf" srcId="{EA067BCF-E49E-4894-A518-1FB45DD540F0}" destId="{89640939-9734-47F5-879F-6345B9DCD75A}" srcOrd="1" destOrd="0" presId="urn:microsoft.com/office/officeart/2005/8/layout/bProcess3"/>
    <dgm:cxn modelId="{D949C970-57D9-4EA1-A034-664CD313CEA3}" type="presParOf" srcId="{89640939-9734-47F5-879F-6345B9DCD75A}" destId="{3D004340-5F56-4E5A-811C-B979ED7D1147}" srcOrd="0" destOrd="0" presId="urn:microsoft.com/office/officeart/2005/8/layout/bProcess3"/>
    <dgm:cxn modelId="{E2B868D4-A4F1-4A11-B59B-5A288EA41536}" type="presParOf" srcId="{EA067BCF-E49E-4894-A518-1FB45DD540F0}" destId="{24D3C936-9E61-4588-A531-5E22BE5BD5C8}" srcOrd="2" destOrd="0" presId="urn:microsoft.com/office/officeart/2005/8/layout/bProcess3"/>
    <dgm:cxn modelId="{28DBC911-D77E-4C34-A42B-4A3A52E31356}" type="presParOf" srcId="{EA067BCF-E49E-4894-A518-1FB45DD540F0}" destId="{1926971C-B040-47DA-A531-BEE75C05AAC0}" srcOrd="3" destOrd="0" presId="urn:microsoft.com/office/officeart/2005/8/layout/bProcess3"/>
    <dgm:cxn modelId="{189C1067-83D6-4C45-BAF7-C3CF785168DA}" type="presParOf" srcId="{1926971C-B040-47DA-A531-BEE75C05AAC0}" destId="{49ACE2BE-E99E-4D87-9404-07BBCD69184B}" srcOrd="0" destOrd="0" presId="urn:microsoft.com/office/officeart/2005/8/layout/bProcess3"/>
    <dgm:cxn modelId="{25E956AA-066B-41AB-B1DA-5120A19851C8}" type="presParOf" srcId="{EA067BCF-E49E-4894-A518-1FB45DD540F0}" destId="{33D3CAAD-A688-4914-B92F-548FBA9BFFE4}" srcOrd="4" destOrd="0" presId="urn:microsoft.com/office/officeart/2005/8/layout/bProcess3"/>
    <dgm:cxn modelId="{70453E06-E397-4940-9562-155711ECDA37}" type="presParOf" srcId="{EA067BCF-E49E-4894-A518-1FB45DD540F0}" destId="{70F814A9-47FF-4005-8255-AEEAFF1B41A3}" srcOrd="5" destOrd="0" presId="urn:microsoft.com/office/officeart/2005/8/layout/bProcess3"/>
    <dgm:cxn modelId="{71DD8999-F392-4021-A524-AD102AE6573D}" type="presParOf" srcId="{70F814A9-47FF-4005-8255-AEEAFF1B41A3}" destId="{D1D68EAF-921F-4AE5-ACFB-7E93B92A6F72}" srcOrd="0" destOrd="0" presId="urn:microsoft.com/office/officeart/2005/8/layout/bProcess3"/>
    <dgm:cxn modelId="{6FAFDDDE-EAF4-401F-970D-8ADF99E69F6D}" type="presParOf" srcId="{EA067BCF-E49E-4894-A518-1FB45DD540F0}" destId="{DC5865FF-FD2B-41CE-BF26-5CEA0C528998}" srcOrd="6" destOrd="0" presId="urn:microsoft.com/office/officeart/2005/8/layout/bProcess3"/>
    <dgm:cxn modelId="{B61E1D93-5F77-444F-89B1-76B203CF5112}" type="presParOf" srcId="{EA067BCF-E49E-4894-A518-1FB45DD540F0}" destId="{259B9B71-7B2E-4681-BAF4-FFFA476DFAFB}" srcOrd="7" destOrd="0" presId="urn:microsoft.com/office/officeart/2005/8/layout/bProcess3"/>
    <dgm:cxn modelId="{36D3B545-E4C3-49CF-BDE9-692B8DAB189C}" type="presParOf" srcId="{259B9B71-7B2E-4681-BAF4-FFFA476DFAFB}" destId="{19F696E6-002B-4EA4-B5DB-44B6AD38B85E}" srcOrd="0" destOrd="0" presId="urn:microsoft.com/office/officeart/2005/8/layout/bProcess3"/>
    <dgm:cxn modelId="{2FD6F824-6028-447B-AEA4-7A7F5832EB19}" type="presParOf" srcId="{EA067BCF-E49E-4894-A518-1FB45DD540F0}" destId="{20723074-092C-4A00-960D-EB0BD80FDB0B}" srcOrd="8" destOrd="0" presId="urn:microsoft.com/office/officeart/2005/8/layout/bProcess3"/>
    <dgm:cxn modelId="{BB393FB0-BB3F-4A50-8576-E1F1229272FF}" type="presParOf" srcId="{EA067BCF-E49E-4894-A518-1FB45DD540F0}" destId="{E6ACFF2B-35DA-4B30-8749-77625CCA1908}" srcOrd="9" destOrd="0" presId="urn:microsoft.com/office/officeart/2005/8/layout/bProcess3"/>
    <dgm:cxn modelId="{4EC71894-A64F-4017-B633-EFF8A460C608}" type="presParOf" srcId="{E6ACFF2B-35DA-4B30-8749-77625CCA1908}" destId="{6BA0F20D-25BB-4B56-B373-14890F5CFE36}" srcOrd="0" destOrd="0" presId="urn:microsoft.com/office/officeart/2005/8/layout/bProcess3"/>
    <dgm:cxn modelId="{DE56C35D-D1B8-47FA-8F56-0197BB8EBCAA}" type="presParOf" srcId="{EA067BCF-E49E-4894-A518-1FB45DD540F0}" destId="{E16EE02A-84B3-4E3D-8105-DA7AF0E12D9E}" srcOrd="10" destOrd="0" presId="urn:microsoft.com/office/officeart/2005/8/layout/bProcess3"/>
    <dgm:cxn modelId="{E946C4C9-D0F8-4DD5-A534-AD8C235F0550}" type="presParOf" srcId="{EA067BCF-E49E-4894-A518-1FB45DD540F0}" destId="{D13AAD39-EC51-469F-ABA5-B8FC478B1C71}" srcOrd="11" destOrd="0" presId="urn:microsoft.com/office/officeart/2005/8/layout/bProcess3"/>
    <dgm:cxn modelId="{434F16C4-FE04-4A7A-B532-4FC7117854E0}" type="presParOf" srcId="{D13AAD39-EC51-469F-ABA5-B8FC478B1C71}" destId="{49F30DFF-460E-46D0-AF14-E433BBA8CD42}" srcOrd="0" destOrd="0" presId="urn:microsoft.com/office/officeart/2005/8/layout/bProcess3"/>
    <dgm:cxn modelId="{F8FFAB4F-B905-4E6E-B9F9-26395309B5CE}" type="presParOf" srcId="{EA067BCF-E49E-4894-A518-1FB45DD540F0}" destId="{D2DB38FA-B83F-4DD3-AE37-C4C28025ADF8}" srcOrd="12" destOrd="0" presId="urn:microsoft.com/office/officeart/2005/8/layout/bProcess3"/>
    <dgm:cxn modelId="{A47AF916-515A-43F3-BF58-C6D1CE5408EA}" type="presParOf" srcId="{EA067BCF-E49E-4894-A518-1FB45DD540F0}" destId="{D404E95E-366B-4291-8BF3-DF46A95DF63F}" srcOrd="13" destOrd="0" presId="urn:microsoft.com/office/officeart/2005/8/layout/bProcess3"/>
    <dgm:cxn modelId="{72DCE19D-DBD7-4018-A92A-B5612F98DEF1}" type="presParOf" srcId="{D404E95E-366B-4291-8BF3-DF46A95DF63F}" destId="{02EF7FE8-677D-4998-93A2-EB98505C80D7}" srcOrd="0" destOrd="0" presId="urn:microsoft.com/office/officeart/2005/8/layout/bProcess3"/>
    <dgm:cxn modelId="{90156A17-7DB4-4FD3-AE75-A42B16001A57}" type="presParOf" srcId="{EA067BCF-E49E-4894-A518-1FB45DD540F0}" destId="{4D088EFD-CB4B-4173-A922-DE129A24094F}" srcOrd="14" destOrd="0" presId="urn:microsoft.com/office/officeart/2005/8/layout/bProcess3"/>
    <dgm:cxn modelId="{597333FA-CAA0-4B82-BCE4-1E9B148EB675}" type="presParOf" srcId="{EA067BCF-E49E-4894-A518-1FB45DD540F0}" destId="{240FC49C-40DA-4A6D-AA37-44B503A414B5}" srcOrd="15" destOrd="0" presId="urn:microsoft.com/office/officeart/2005/8/layout/bProcess3"/>
    <dgm:cxn modelId="{D35BB36C-0E3E-4EA2-8D2D-658BE858947B}" type="presParOf" srcId="{240FC49C-40DA-4A6D-AA37-44B503A414B5}" destId="{EAD0FEA8-8A0C-4839-896F-8441BF0C189C}" srcOrd="0" destOrd="0" presId="urn:microsoft.com/office/officeart/2005/8/layout/bProcess3"/>
    <dgm:cxn modelId="{ED2A4CAB-73A8-4280-8301-5E7651E27CCF}" type="presParOf" srcId="{EA067BCF-E49E-4894-A518-1FB45DD540F0}" destId="{3505E6CE-4399-431C-A979-87CD9BA37D07}" srcOrd="1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BEF43D-74A1-49F1-A4D3-069D09818AE6}">
      <dsp:nvSpPr>
        <dsp:cNvPr id="0" name=""/>
        <dsp:cNvSpPr/>
      </dsp:nvSpPr>
      <dsp:spPr>
        <a:xfrm>
          <a:off x="890763" y="1360687"/>
          <a:ext cx="981188" cy="9811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0873F8-D1FC-491A-8FFC-3356BECCC825}">
      <dsp:nvSpPr>
        <dsp:cNvPr id="0" name=""/>
        <dsp:cNvSpPr/>
      </dsp:nvSpPr>
      <dsp:spPr>
        <a:xfrm>
          <a:off x="291148"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dirty="0"/>
            <a:t>Understand the basic operation of a heat pump</a:t>
          </a:r>
        </a:p>
      </dsp:txBody>
      <dsp:txXfrm>
        <a:off x="291148" y="2642125"/>
        <a:ext cx="2180418" cy="720000"/>
      </dsp:txXfrm>
    </dsp:sp>
    <dsp:sp modelId="{FEC88F5A-299E-4895-987F-95CC9A7E6761}">
      <dsp:nvSpPr>
        <dsp:cNvPr id="0" name=""/>
        <dsp:cNvSpPr/>
      </dsp:nvSpPr>
      <dsp:spPr>
        <a:xfrm>
          <a:off x="3452755" y="1360687"/>
          <a:ext cx="981188" cy="9811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004EBE-0668-4E95-B1AA-11863392DA85}">
      <dsp:nvSpPr>
        <dsp:cNvPr id="0" name=""/>
        <dsp:cNvSpPr/>
      </dsp:nvSpPr>
      <dsp:spPr>
        <a:xfrm>
          <a:off x="2853140"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dirty="0"/>
            <a:t>Learn what defines a cold climate air source heat pump</a:t>
          </a:r>
        </a:p>
      </dsp:txBody>
      <dsp:txXfrm>
        <a:off x="2853140" y="2642125"/>
        <a:ext cx="2180418" cy="720000"/>
      </dsp:txXfrm>
    </dsp:sp>
    <dsp:sp modelId="{40FC72EC-743A-4398-B0BC-768E668B718B}">
      <dsp:nvSpPr>
        <dsp:cNvPr id="0" name=""/>
        <dsp:cNvSpPr/>
      </dsp:nvSpPr>
      <dsp:spPr>
        <a:xfrm>
          <a:off x="6014747" y="1360687"/>
          <a:ext cx="981188" cy="9811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5C4A17-37B3-40E5-9789-F1D916AFFFD4}">
      <dsp:nvSpPr>
        <dsp:cNvPr id="0" name=""/>
        <dsp:cNvSpPr/>
      </dsp:nvSpPr>
      <dsp:spPr>
        <a:xfrm>
          <a:off x="5415132"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dirty="0"/>
            <a:t>Understand the advantages of </a:t>
          </a:r>
          <a:r>
            <a:rPr lang="en-US" sz="1500" i="1" kern="1200" dirty="0"/>
            <a:t>variable</a:t>
          </a:r>
          <a:r>
            <a:rPr lang="en-US" sz="1500" kern="1200" dirty="0"/>
            <a:t> capacity</a:t>
          </a:r>
        </a:p>
      </dsp:txBody>
      <dsp:txXfrm>
        <a:off x="5415132" y="2642125"/>
        <a:ext cx="2180418"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0100-0E5E-477D-BFD3-015A5C3A3EE0}">
      <dsp:nvSpPr>
        <dsp:cNvPr id="0" name=""/>
        <dsp:cNvSpPr/>
      </dsp:nvSpPr>
      <dsp:spPr>
        <a:xfrm>
          <a:off x="606912" y="420056"/>
          <a:ext cx="755419" cy="75541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0F0637-855E-49E8-899A-54F13A5B2B06}">
      <dsp:nvSpPr>
        <dsp:cNvPr id="0" name=""/>
        <dsp:cNvSpPr/>
      </dsp:nvSpPr>
      <dsp:spPr>
        <a:xfrm>
          <a:off x="145266" y="1458810"/>
          <a:ext cx="1678710" cy="69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Understand what a load calculation is</a:t>
          </a:r>
        </a:p>
      </dsp:txBody>
      <dsp:txXfrm>
        <a:off x="145266" y="1458810"/>
        <a:ext cx="1678710" cy="692468"/>
      </dsp:txXfrm>
    </dsp:sp>
    <dsp:sp modelId="{9B848212-7325-485C-A891-4BDA30D77AA9}">
      <dsp:nvSpPr>
        <dsp:cNvPr id="0" name=""/>
        <dsp:cNvSpPr/>
      </dsp:nvSpPr>
      <dsp:spPr>
        <a:xfrm>
          <a:off x="2579397" y="420056"/>
          <a:ext cx="755419" cy="7554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1D2AF2-FEB8-457A-B17A-8665B5011028}">
      <dsp:nvSpPr>
        <dsp:cNvPr id="0" name=""/>
        <dsp:cNvSpPr/>
      </dsp:nvSpPr>
      <dsp:spPr>
        <a:xfrm>
          <a:off x="2117751" y="1458810"/>
          <a:ext cx="1678710" cy="69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Learn the basics of performing a load calculation</a:t>
          </a:r>
        </a:p>
      </dsp:txBody>
      <dsp:txXfrm>
        <a:off x="2117751" y="1458810"/>
        <a:ext cx="1678710" cy="692468"/>
      </dsp:txXfrm>
    </dsp:sp>
    <dsp:sp modelId="{5FE8BD77-D7B1-47E2-8F59-3A65B349770A}">
      <dsp:nvSpPr>
        <dsp:cNvPr id="0" name=""/>
        <dsp:cNvSpPr/>
      </dsp:nvSpPr>
      <dsp:spPr>
        <a:xfrm>
          <a:off x="4551882" y="420056"/>
          <a:ext cx="755419" cy="75541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2AD317-CB1D-4FF5-BD5E-9797F47E13C9}">
      <dsp:nvSpPr>
        <dsp:cNvPr id="0" name=""/>
        <dsp:cNvSpPr/>
      </dsp:nvSpPr>
      <dsp:spPr>
        <a:xfrm>
          <a:off x="4090237" y="1458810"/>
          <a:ext cx="1678710" cy="69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Understand what affects the heating and cooling load of a home</a:t>
          </a:r>
        </a:p>
      </dsp:txBody>
      <dsp:txXfrm>
        <a:off x="4090237" y="1458810"/>
        <a:ext cx="1678710" cy="692468"/>
      </dsp:txXfrm>
    </dsp:sp>
    <dsp:sp modelId="{8D94BD4D-E56E-4A2C-86AB-40FB07C2FA6A}">
      <dsp:nvSpPr>
        <dsp:cNvPr id="0" name=""/>
        <dsp:cNvSpPr/>
      </dsp:nvSpPr>
      <dsp:spPr>
        <a:xfrm>
          <a:off x="6524368" y="420056"/>
          <a:ext cx="755419" cy="75541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3D547D-4DC9-4E6A-914F-C2C08600FC61}">
      <dsp:nvSpPr>
        <dsp:cNvPr id="0" name=""/>
        <dsp:cNvSpPr/>
      </dsp:nvSpPr>
      <dsp:spPr>
        <a:xfrm>
          <a:off x="6062722" y="1458810"/>
          <a:ext cx="1678710" cy="69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Learn about different resources available to contractors </a:t>
          </a:r>
        </a:p>
      </dsp:txBody>
      <dsp:txXfrm>
        <a:off x="6062722" y="1458810"/>
        <a:ext cx="1678710" cy="692468"/>
      </dsp:txXfrm>
    </dsp:sp>
    <dsp:sp modelId="{FBFBE8F2-D359-4667-B1A4-AB4B00C96C65}">
      <dsp:nvSpPr>
        <dsp:cNvPr id="0" name=""/>
        <dsp:cNvSpPr/>
      </dsp:nvSpPr>
      <dsp:spPr>
        <a:xfrm>
          <a:off x="3565640" y="2570956"/>
          <a:ext cx="755419" cy="75541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50A4D9-9261-43BF-97B4-F18C542D783C}">
      <dsp:nvSpPr>
        <dsp:cNvPr id="0" name=""/>
        <dsp:cNvSpPr/>
      </dsp:nvSpPr>
      <dsp:spPr>
        <a:xfrm>
          <a:off x="2743575" y="3609710"/>
          <a:ext cx="2399549" cy="69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Understand key considerations for performing an accurate load calculation </a:t>
          </a:r>
        </a:p>
      </dsp:txBody>
      <dsp:txXfrm>
        <a:off x="2743575" y="3609710"/>
        <a:ext cx="2399549" cy="6924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094C3-79B0-4316-806D-D6A80468F496}">
      <dsp:nvSpPr>
        <dsp:cNvPr id="0" name=""/>
        <dsp:cNvSpPr/>
      </dsp:nvSpPr>
      <dsp:spPr>
        <a:xfrm>
          <a:off x="890763" y="1360687"/>
          <a:ext cx="981188" cy="9811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9A4313-2D2A-4C40-9952-D8DEEAC26B1F}">
      <dsp:nvSpPr>
        <dsp:cNvPr id="0" name=""/>
        <dsp:cNvSpPr/>
      </dsp:nvSpPr>
      <dsp:spPr>
        <a:xfrm>
          <a:off x="291148"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Understand the primary goals of an ASHP installation</a:t>
          </a:r>
        </a:p>
      </dsp:txBody>
      <dsp:txXfrm>
        <a:off x="291148" y="2642125"/>
        <a:ext cx="2180418" cy="720000"/>
      </dsp:txXfrm>
    </dsp:sp>
    <dsp:sp modelId="{A5F7BFEA-B120-47DF-8F46-EBABFBE74730}">
      <dsp:nvSpPr>
        <dsp:cNvPr id="0" name=""/>
        <dsp:cNvSpPr/>
      </dsp:nvSpPr>
      <dsp:spPr>
        <a:xfrm>
          <a:off x="3452755" y="1360687"/>
          <a:ext cx="981188" cy="9811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E2C367-C03D-417D-BAE5-9D13365E0123}">
      <dsp:nvSpPr>
        <dsp:cNvPr id="0" name=""/>
        <dsp:cNvSpPr/>
      </dsp:nvSpPr>
      <dsp:spPr>
        <a:xfrm>
          <a:off x="2853140"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Learn how proper sizing meets design goals </a:t>
          </a:r>
        </a:p>
      </dsp:txBody>
      <dsp:txXfrm>
        <a:off x="2853140" y="2642125"/>
        <a:ext cx="2180418" cy="720000"/>
      </dsp:txXfrm>
    </dsp:sp>
    <dsp:sp modelId="{E54030CE-EBF7-4238-9CB9-3E39F0190A0F}">
      <dsp:nvSpPr>
        <dsp:cNvPr id="0" name=""/>
        <dsp:cNvSpPr/>
      </dsp:nvSpPr>
      <dsp:spPr>
        <a:xfrm>
          <a:off x="6014747" y="1360687"/>
          <a:ext cx="981188" cy="9811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197505-541C-4997-81E8-B36D90E4D77F}">
      <dsp:nvSpPr>
        <dsp:cNvPr id="0" name=""/>
        <dsp:cNvSpPr/>
      </dsp:nvSpPr>
      <dsp:spPr>
        <a:xfrm>
          <a:off x="5415132"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Understand key design considerations for mini-split and multi-zone ASHP systems</a:t>
          </a:r>
        </a:p>
      </dsp:txBody>
      <dsp:txXfrm>
        <a:off x="5415132" y="2642125"/>
        <a:ext cx="2180418"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094C3-79B0-4316-806D-D6A80468F496}">
      <dsp:nvSpPr>
        <dsp:cNvPr id="0" name=""/>
        <dsp:cNvSpPr/>
      </dsp:nvSpPr>
      <dsp:spPr>
        <a:xfrm>
          <a:off x="890763" y="1360687"/>
          <a:ext cx="981188" cy="981188"/>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9A4313-2D2A-4C40-9952-D8DEEAC26B1F}">
      <dsp:nvSpPr>
        <dsp:cNvPr id="0" name=""/>
        <dsp:cNvSpPr/>
      </dsp:nvSpPr>
      <dsp:spPr>
        <a:xfrm>
          <a:off x="291148"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dirty="0"/>
            <a:t>Understand the different ASHP designs and their intentions</a:t>
          </a:r>
        </a:p>
      </dsp:txBody>
      <dsp:txXfrm>
        <a:off x="291148" y="2642125"/>
        <a:ext cx="2180418" cy="720000"/>
      </dsp:txXfrm>
    </dsp:sp>
    <dsp:sp modelId="{A5F7BFEA-B120-47DF-8F46-EBABFBE74730}">
      <dsp:nvSpPr>
        <dsp:cNvPr id="0" name=""/>
        <dsp:cNvSpPr/>
      </dsp:nvSpPr>
      <dsp:spPr>
        <a:xfrm>
          <a:off x="3452755" y="1360687"/>
          <a:ext cx="981188" cy="981188"/>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E2C367-C03D-417D-BAE5-9D13365E0123}">
      <dsp:nvSpPr>
        <dsp:cNvPr id="0" name=""/>
        <dsp:cNvSpPr/>
      </dsp:nvSpPr>
      <dsp:spPr>
        <a:xfrm>
          <a:off x="2853140"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dirty="0"/>
            <a:t>Learn different design options for ASHPs by home need</a:t>
          </a:r>
        </a:p>
      </dsp:txBody>
      <dsp:txXfrm>
        <a:off x="2853140" y="2642125"/>
        <a:ext cx="2180418" cy="720000"/>
      </dsp:txXfrm>
    </dsp:sp>
    <dsp:sp modelId="{E54030CE-EBF7-4238-9CB9-3E39F0190A0F}">
      <dsp:nvSpPr>
        <dsp:cNvPr id="0" name=""/>
        <dsp:cNvSpPr/>
      </dsp:nvSpPr>
      <dsp:spPr>
        <a:xfrm>
          <a:off x="6014747" y="1360687"/>
          <a:ext cx="981188" cy="9811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197505-541C-4997-81E8-B36D90E4D77F}">
      <dsp:nvSpPr>
        <dsp:cNvPr id="0" name=""/>
        <dsp:cNvSpPr/>
      </dsp:nvSpPr>
      <dsp:spPr>
        <a:xfrm>
          <a:off x="5415132"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dirty="0"/>
            <a:t>Understand key considerations for system design</a:t>
          </a:r>
        </a:p>
      </dsp:txBody>
      <dsp:txXfrm>
        <a:off x="5415132" y="2642125"/>
        <a:ext cx="2180418"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BEF43D-74A1-49F1-A4D3-069D09818AE6}">
      <dsp:nvSpPr>
        <dsp:cNvPr id="0" name=""/>
        <dsp:cNvSpPr/>
      </dsp:nvSpPr>
      <dsp:spPr>
        <a:xfrm>
          <a:off x="481140" y="1323863"/>
          <a:ext cx="783896" cy="7838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0873F8-D1FC-491A-8FFC-3356BECCC825}">
      <dsp:nvSpPr>
        <dsp:cNvPr id="0" name=""/>
        <dsp:cNvSpPr/>
      </dsp:nvSpPr>
      <dsp:spPr>
        <a:xfrm>
          <a:off x="2092" y="2419078"/>
          <a:ext cx="1741992" cy="979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Understand common ASHP control types</a:t>
          </a:r>
        </a:p>
      </dsp:txBody>
      <dsp:txXfrm>
        <a:off x="2092" y="2419078"/>
        <a:ext cx="1741992" cy="979870"/>
      </dsp:txXfrm>
    </dsp:sp>
    <dsp:sp modelId="{FEC88F5A-299E-4895-987F-95CC9A7E6761}">
      <dsp:nvSpPr>
        <dsp:cNvPr id="0" name=""/>
        <dsp:cNvSpPr/>
      </dsp:nvSpPr>
      <dsp:spPr>
        <a:xfrm>
          <a:off x="2527981" y="1323863"/>
          <a:ext cx="783896" cy="7838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004EBE-0668-4E95-B1AA-11863392DA85}">
      <dsp:nvSpPr>
        <dsp:cNvPr id="0" name=""/>
        <dsp:cNvSpPr/>
      </dsp:nvSpPr>
      <dsp:spPr>
        <a:xfrm>
          <a:off x="2048933" y="2419078"/>
          <a:ext cx="1741992" cy="979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Learn about integrated  control strategies for back up or supplemental heat</a:t>
          </a:r>
        </a:p>
      </dsp:txBody>
      <dsp:txXfrm>
        <a:off x="2048933" y="2419078"/>
        <a:ext cx="1741992" cy="979870"/>
      </dsp:txXfrm>
    </dsp:sp>
    <dsp:sp modelId="{40FC72EC-743A-4398-B0BC-768E668B718B}">
      <dsp:nvSpPr>
        <dsp:cNvPr id="0" name=""/>
        <dsp:cNvSpPr/>
      </dsp:nvSpPr>
      <dsp:spPr>
        <a:xfrm>
          <a:off x="4574822" y="1323863"/>
          <a:ext cx="783896" cy="7838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5C4A17-37B3-40E5-9789-F1D916AFFFD4}">
      <dsp:nvSpPr>
        <dsp:cNvPr id="0" name=""/>
        <dsp:cNvSpPr/>
      </dsp:nvSpPr>
      <dsp:spPr>
        <a:xfrm>
          <a:off x="4095774" y="2419078"/>
          <a:ext cx="1741992" cy="979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Understand control principles</a:t>
          </a:r>
        </a:p>
      </dsp:txBody>
      <dsp:txXfrm>
        <a:off x="4095774" y="2419078"/>
        <a:ext cx="1741992" cy="979870"/>
      </dsp:txXfrm>
    </dsp:sp>
    <dsp:sp modelId="{D06C63B0-348A-48CD-A843-51A0705693FE}">
      <dsp:nvSpPr>
        <dsp:cNvPr id="0" name=""/>
        <dsp:cNvSpPr/>
      </dsp:nvSpPr>
      <dsp:spPr>
        <a:xfrm>
          <a:off x="6621662" y="1323863"/>
          <a:ext cx="783896" cy="783896"/>
        </a:xfrm>
        <a:prstGeom prst="rect">
          <a:avLst/>
        </a:prstGeom>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1CF9B8-2BAD-48BA-8DFC-0401D1A1C46A}">
      <dsp:nvSpPr>
        <dsp:cNvPr id="0" name=""/>
        <dsp:cNvSpPr/>
      </dsp:nvSpPr>
      <dsp:spPr>
        <a:xfrm>
          <a:off x="6142615" y="2419078"/>
          <a:ext cx="1741992" cy="979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Learn about temperature setback nuances specific to ccASHPs</a:t>
          </a:r>
        </a:p>
      </dsp:txBody>
      <dsp:txXfrm>
        <a:off x="6142615" y="2419078"/>
        <a:ext cx="1741992" cy="9798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094C3-79B0-4316-806D-D6A80468F496}">
      <dsp:nvSpPr>
        <dsp:cNvPr id="0" name=""/>
        <dsp:cNvSpPr/>
      </dsp:nvSpPr>
      <dsp:spPr>
        <a:xfrm>
          <a:off x="1009209" y="981883"/>
          <a:ext cx="1625062" cy="162506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9A4313-2D2A-4C40-9952-D8DEEAC26B1F}">
      <dsp:nvSpPr>
        <dsp:cNvPr id="0" name=""/>
        <dsp:cNvSpPr/>
      </dsp:nvSpPr>
      <dsp:spPr>
        <a:xfrm>
          <a:off x="16115" y="3020929"/>
          <a:ext cx="361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dirty="0"/>
            <a:t>Understand recommended practices for ccASHP design</a:t>
          </a:r>
        </a:p>
      </dsp:txBody>
      <dsp:txXfrm>
        <a:off x="16115" y="3020929"/>
        <a:ext cx="3611250" cy="720000"/>
      </dsp:txXfrm>
    </dsp:sp>
    <dsp:sp modelId="{A5F7BFEA-B120-47DF-8F46-EBABFBE74730}">
      <dsp:nvSpPr>
        <dsp:cNvPr id="0" name=""/>
        <dsp:cNvSpPr/>
      </dsp:nvSpPr>
      <dsp:spPr>
        <a:xfrm>
          <a:off x="5252428" y="981883"/>
          <a:ext cx="1625062" cy="1625062"/>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E2C367-C03D-417D-BAE5-9D13365E0123}">
      <dsp:nvSpPr>
        <dsp:cNvPr id="0" name=""/>
        <dsp:cNvSpPr/>
      </dsp:nvSpPr>
      <dsp:spPr>
        <a:xfrm>
          <a:off x="4259334" y="3020929"/>
          <a:ext cx="361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dirty="0"/>
            <a:t>Apply learning to home design examples</a:t>
          </a:r>
        </a:p>
      </dsp:txBody>
      <dsp:txXfrm>
        <a:off x="4259334" y="3020929"/>
        <a:ext cx="3611250"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640939-9734-47F5-879F-6345B9DCD75A}">
      <dsp:nvSpPr>
        <dsp:cNvPr id="0" name=""/>
        <dsp:cNvSpPr/>
      </dsp:nvSpPr>
      <dsp:spPr>
        <a:xfrm>
          <a:off x="2417891" y="583308"/>
          <a:ext cx="449456" cy="91440"/>
        </a:xfrm>
        <a:custGeom>
          <a:avLst/>
          <a:gdLst/>
          <a:ahLst/>
          <a:cxnLst/>
          <a:rect l="0" t="0" r="0" b="0"/>
          <a:pathLst>
            <a:path>
              <a:moveTo>
                <a:pt x="0" y="45720"/>
              </a:moveTo>
              <a:lnTo>
                <a:pt x="449456"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30618" y="626627"/>
        <a:ext cx="24002" cy="4800"/>
      </dsp:txXfrm>
    </dsp:sp>
    <dsp:sp modelId="{D23DB227-8D0B-49FA-B907-199CAAC64143}">
      <dsp:nvSpPr>
        <dsp:cNvPr id="0" name=""/>
        <dsp:cNvSpPr/>
      </dsp:nvSpPr>
      <dsp:spPr>
        <a:xfrm>
          <a:off x="332489" y="2867"/>
          <a:ext cx="2087202" cy="125232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Determine customer’s preferences</a:t>
          </a:r>
        </a:p>
      </dsp:txBody>
      <dsp:txXfrm>
        <a:off x="332489" y="2867"/>
        <a:ext cx="2087202" cy="1252321"/>
      </dsp:txXfrm>
    </dsp:sp>
    <dsp:sp modelId="{1926971C-B040-47DA-A531-BEE75C05AAC0}">
      <dsp:nvSpPr>
        <dsp:cNvPr id="0" name=""/>
        <dsp:cNvSpPr/>
      </dsp:nvSpPr>
      <dsp:spPr>
        <a:xfrm>
          <a:off x="4985151" y="583308"/>
          <a:ext cx="449456" cy="91440"/>
        </a:xfrm>
        <a:custGeom>
          <a:avLst/>
          <a:gdLst/>
          <a:ahLst/>
          <a:cxnLst/>
          <a:rect l="0" t="0" r="0" b="0"/>
          <a:pathLst>
            <a:path>
              <a:moveTo>
                <a:pt x="0" y="45720"/>
              </a:moveTo>
              <a:lnTo>
                <a:pt x="449456" y="45720"/>
              </a:lnTo>
            </a:path>
          </a:pathLst>
        </a:custGeom>
        <a:noFill/>
        <a:ln w="6350" cap="flat" cmpd="sng" algn="ctr">
          <a:solidFill>
            <a:schemeClr val="accent2">
              <a:hueOff val="-207909"/>
              <a:satOff val="-11990"/>
              <a:lumOff val="123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97878" y="626627"/>
        <a:ext cx="24002" cy="4800"/>
      </dsp:txXfrm>
    </dsp:sp>
    <dsp:sp modelId="{24D3C936-9E61-4588-A531-5E22BE5BD5C8}">
      <dsp:nvSpPr>
        <dsp:cNvPr id="0" name=""/>
        <dsp:cNvSpPr/>
      </dsp:nvSpPr>
      <dsp:spPr>
        <a:xfrm>
          <a:off x="2899748" y="2867"/>
          <a:ext cx="2087202" cy="1252321"/>
        </a:xfrm>
        <a:prstGeom prst="rect">
          <a:avLst/>
        </a:prstGeom>
        <a:solidFill>
          <a:schemeClr val="accent2">
            <a:hueOff val="-181920"/>
            <a:satOff val="-10491"/>
            <a:lumOff val="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Assess current heating system and home layout</a:t>
          </a:r>
        </a:p>
      </dsp:txBody>
      <dsp:txXfrm>
        <a:off x="2899748" y="2867"/>
        <a:ext cx="2087202" cy="1252321"/>
      </dsp:txXfrm>
    </dsp:sp>
    <dsp:sp modelId="{70F814A9-47FF-4005-8255-AEEAFF1B41A3}">
      <dsp:nvSpPr>
        <dsp:cNvPr id="0" name=""/>
        <dsp:cNvSpPr/>
      </dsp:nvSpPr>
      <dsp:spPr>
        <a:xfrm>
          <a:off x="1376090" y="1253388"/>
          <a:ext cx="5134518" cy="449456"/>
        </a:xfrm>
        <a:custGeom>
          <a:avLst/>
          <a:gdLst/>
          <a:ahLst/>
          <a:cxnLst/>
          <a:rect l="0" t="0" r="0" b="0"/>
          <a:pathLst>
            <a:path>
              <a:moveTo>
                <a:pt x="5134518" y="0"/>
              </a:moveTo>
              <a:lnTo>
                <a:pt x="5134518" y="241828"/>
              </a:lnTo>
              <a:lnTo>
                <a:pt x="0" y="241828"/>
              </a:lnTo>
              <a:lnTo>
                <a:pt x="0" y="449456"/>
              </a:lnTo>
            </a:path>
          </a:pathLst>
        </a:custGeom>
        <a:noFill/>
        <a:ln w="6350" cap="flat" cmpd="sng" algn="ctr">
          <a:solidFill>
            <a:schemeClr val="accent2">
              <a:hueOff val="-415818"/>
              <a:satOff val="-23979"/>
              <a:lumOff val="246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14427" y="1475717"/>
        <a:ext cx="257845" cy="4800"/>
      </dsp:txXfrm>
    </dsp:sp>
    <dsp:sp modelId="{33D3CAAD-A688-4914-B92F-548FBA9BFFE4}">
      <dsp:nvSpPr>
        <dsp:cNvPr id="0" name=""/>
        <dsp:cNvSpPr/>
      </dsp:nvSpPr>
      <dsp:spPr>
        <a:xfrm>
          <a:off x="5467008" y="2867"/>
          <a:ext cx="2087202" cy="1252321"/>
        </a:xfrm>
        <a:prstGeom prst="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Conduct load calculations; whole home (block load) and/or zonal</a:t>
          </a:r>
        </a:p>
      </dsp:txBody>
      <dsp:txXfrm>
        <a:off x="5467008" y="2867"/>
        <a:ext cx="2087202" cy="1252321"/>
      </dsp:txXfrm>
    </dsp:sp>
    <dsp:sp modelId="{259B9B71-7B2E-4681-BAF4-FFFA476DFAFB}">
      <dsp:nvSpPr>
        <dsp:cNvPr id="0" name=""/>
        <dsp:cNvSpPr/>
      </dsp:nvSpPr>
      <dsp:spPr>
        <a:xfrm>
          <a:off x="2417891" y="2315686"/>
          <a:ext cx="449456" cy="91440"/>
        </a:xfrm>
        <a:custGeom>
          <a:avLst/>
          <a:gdLst/>
          <a:ahLst/>
          <a:cxnLst/>
          <a:rect l="0" t="0" r="0" b="0"/>
          <a:pathLst>
            <a:path>
              <a:moveTo>
                <a:pt x="0" y="45720"/>
              </a:moveTo>
              <a:lnTo>
                <a:pt x="449456" y="45720"/>
              </a:lnTo>
            </a:path>
          </a:pathLst>
        </a:custGeom>
        <a:noFill/>
        <a:ln w="6350" cap="flat" cmpd="sng" algn="ctr">
          <a:solidFill>
            <a:schemeClr val="accent2">
              <a:hueOff val="-623727"/>
              <a:satOff val="-35969"/>
              <a:lumOff val="369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30618" y="2359006"/>
        <a:ext cx="24002" cy="4800"/>
      </dsp:txXfrm>
    </dsp:sp>
    <dsp:sp modelId="{DC5865FF-FD2B-41CE-BF26-5CEA0C528998}">
      <dsp:nvSpPr>
        <dsp:cNvPr id="0" name=""/>
        <dsp:cNvSpPr/>
      </dsp:nvSpPr>
      <dsp:spPr>
        <a:xfrm>
          <a:off x="332489" y="1735245"/>
          <a:ext cx="2087202" cy="1252321"/>
        </a:xfrm>
        <a:prstGeom prst="rect">
          <a:avLst/>
        </a:prstGeom>
        <a:solidFill>
          <a:schemeClr val="accent2">
            <a:hueOff val="-545761"/>
            <a:satOff val="-31473"/>
            <a:lumOff val="3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US" sz="1400" kern="1200"/>
            <a:t>Determine properly sized heat pump</a:t>
          </a:r>
        </a:p>
        <a:p>
          <a:pPr marL="57150" lvl="1" indent="-57150" algn="l" defTabSz="488950">
            <a:lnSpc>
              <a:spcPct val="90000"/>
            </a:lnSpc>
            <a:spcBef>
              <a:spcPct val="0"/>
            </a:spcBef>
            <a:spcAft>
              <a:spcPct val="15000"/>
            </a:spcAft>
            <a:buChar char="•"/>
          </a:pPr>
          <a:r>
            <a:rPr lang="en-US" sz="1100" kern="1200"/>
            <a:t>Goldilocks principle</a:t>
          </a:r>
        </a:p>
      </dsp:txBody>
      <dsp:txXfrm>
        <a:off x="332489" y="1735245"/>
        <a:ext cx="2087202" cy="1252321"/>
      </dsp:txXfrm>
    </dsp:sp>
    <dsp:sp modelId="{E6ACFF2B-35DA-4B30-8749-77625CCA1908}">
      <dsp:nvSpPr>
        <dsp:cNvPr id="0" name=""/>
        <dsp:cNvSpPr/>
      </dsp:nvSpPr>
      <dsp:spPr>
        <a:xfrm>
          <a:off x="4985151" y="2315686"/>
          <a:ext cx="449456" cy="91440"/>
        </a:xfrm>
        <a:custGeom>
          <a:avLst/>
          <a:gdLst/>
          <a:ahLst/>
          <a:cxnLst/>
          <a:rect l="0" t="0" r="0" b="0"/>
          <a:pathLst>
            <a:path>
              <a:moveTo>
                <a:pt x="0" y="45720"/>
              </a:moveTo>
              <a:lnTo>
                <a:pt x="449456" y="45720"/>
              </a:lnTo>
            </a:path>
          </a:pathLst>
        </a:custGeom>
        <a:noFill/>
        <a:ln w="6350" cap="flat" cmpd="sng" algn="ctr">
          <a:solidFill>
            <a:schemeClr val="accent2">
              <a:hueOff val="-831636"/>
              <a:satOff val="-47959"/>
              <a:lumOff val="493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97878" y="2359006"/>
        <a:ext cx="24002" cy="4800"/>
      </dsp:txXfrm>
    </dsp:sp>
    <dsp:sp modelId="{20723074-092C-4A00-960D-EB0BD80FDB0B}">
      <dsp:nvSpPr>
        <dsp:cNvPr id="0" name=""/>
        <dsp:cNvSpPr/>
      </dsp:nvSpPr>
      <dsp:spPr>
        <a:xfrm>
          <a:off x="2899748" y="1735245"/>
          <a:ext cx="2087202" cy="1252321"/>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US" sz="1400" kern="1200"/>
            <a:t>Determine optimal  system design</a:t>
          </a:r>
        </a:p>
        <a:p>
          <a:pPr marL="57150" lvl="1" indent="-57150" algn="l" defTabSz="488950">
            <a:lnSpc>
              <a:spcPct val="90000"/>
            </a:lnSpc>
            <a:spcBef>
              <a:spcPct val="0"/>
            </a:spcBef>
            <a:spcAft>
              <a:spcPct val="15000"/>
            </a:spcAft>
            <a:buChar char="•"/>
          </a:pPr>
          <a:r>
            <a:rPr lang="en-US" sz="1100" kern="1200"/>
            <a:t>Load served</a:t>
          </a:r>
        </a:p>
        <a:p>
          <a:pPr marL="57150" lvl="1" indent="-57150" algn="l" defTabSz="488950">
            <a:lnSpc>
              <a:spcPct val="90000"/>
            </a:lnSpc>
            <a:spcBef>
              <a:spcPct val="0"/>
            </a:spcBef>
            <a:spcAft>
              <a:spcPct val="15000"/>
            </a:spcAft>
            <a:buChar char="•"/>
          </a:pPr>
          <a:r>
            <a:rPr lang="en-US" sz="1100" kern="1200" dirty="0"/>
            <a:t>Ducts/Ductless</a:t>
          </a:r>
        </a:p>
        <a:p>
          <a:pPr marL="57150" lvl="1" indent="-57150" algn="l" defTabSz="488950">
            <a:lnSpc>
              <a:spcPct val="90000"/>
            </a:lnSpc>
            <a:spcBef>
              <a:spcPct val="0"/>
            </a:spcBef>
            <a:spcAft>
              <a:spcPct val="15000"/>
            </a:spcAft>
            <a:buChar char="•"/>
          </a:pPr>
          <a:r>
            <a:rPr lang="en-US" sz="1100" kern="1200"/>
            <a:t>Equipment locations</a:t>
          </a:r>
        </a:p>
      </dsp:txBody>
      <dsp:txXfrm>
        <a:off x="2899748" y="1735245"/>
        <a:ext cx="2087202" cy="1252321"/>
      </dsp:txXfrm>
    </dsp:sp>
    <dsp:sp modelId="{D13AAD39-EC51-469F-ABA5-B8FC478B1C71}">
      <dsp:nvSpPr>
        <dsp:cNvPr id="0" name=""/>
        <dsp:cNvSpPr/>
      </dsp:nvSpPr>
      <dsp:spPr>
        <a:xfrm>
          <a:off x="1376090" y="2985767"/>
          <a:ext cx="5134518" cy="449456"/>
        </a:xfrm>
        <a:custGeom>
          <a:avLst/>
          <a:gdLst/>
          <a:ahLst/>
          <a:cxnLst/>
          <a:rect l="0" t="0" r="0" b="0"/>
          <a:pathLst>
            <a:path>
              <a:moveTo>
                <a:pt x="5134518" y="0"/>
              </a:moveTo>
              <a:lnTo>
                <a:pt x="5134518" y="241828"/>
              </a:lnTo>
              <a:lnTo>
                <a:pt x="0" y="241828"/>
              </a:lnTo>
              <a:lnTo>
                <a:pt x="0" y="449456"/>
              </a:lnTo>
            </a:path>
          </a:pathLst>
        </a:custGeom>
        <a:noFill/>
        <a:ln w="6350" cap="flat" cmpd="sng" algn="ctr">
          <a:solidFill>
            <a:schemeClr val="accent2">
              <a:hueOff val="-1039545"/>
              <a:satOff val="-59949"/>
              <a:lumOff val="616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14427" y="3208095"/>
        <a:ext cx="257845" cy="4800"/>
      </dsp:txXfrm>
    </dsp:sp>
    <dsp:sp modelId="{E16EE02A-84B3-4E3D-8105-DA7AF0E12D9E}">
      <dsp:nvSpPr>
        <dsp:cNvPr id="0" name=""/>
        <dsp:cNvSpPr/>
      </dsp:nvSpPr>
      <dsp:spPr>
        <a:xfrm>
          <a:off x="5467008" y="1735245"/>
          <a:ext cx="2087202" cy="1252321"/>
        </a:xfrm>
        <a:prstGeom prst="rect">
          <a:avLst/>
        </a:prstGeom>
        <a:solidFill>
          <a:schemeClr val="accent2">
            <a:hueOff val="-909602"/>
            <a:satOff val="-52455"/>
            <a:lumOff val="5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Integrate with backup and/or supplemental heating</a:t>
          </a:r>
        </a:p>
      </dsp:txBody>
      <dsp:txXfrm>
        <a:off x="5467008" y="1735245"/>
        <a:ext cx="2087202" cy="1252321"/>
      </dsp:txXfrm>
    </dsp:sp>
    <dsp:sp modelId="{D404E95E-366B-4291-8BF3-DF46A95DF63F}">
      <dsp:nvSpPr>
        <dsp:cNvPr id="0" name=""/>
        <dsp:cNvSpPr/>
      </dsp:nvSpPr>
      <dsp:spPr>
        <a:xfrm>
          <a:off x="2417891" y="4048064"/>
          <a:ext cx="449456" cy="91440"/>
        </a:xfrm>
        <a:custGeom>
          <a:avLst/>
          <a:gdLst/>
          <a:ahLst/>
          <a:cxnLst/>
          <a:rect l="0" t="0" r="0" b="0"/>
          <a:pathLst>
            <a:path>
              <a:moveTo>
                <a:pt x="0" y="45720"/>
              </a:moveTo>
              <a:lnTo>
                <a:pt x="449456" y="45720"/>
              </a:lnTo>
            </a:path>
          </a:pathLst>
        </a:custGeom>
        <a:noFill/>
        <a:ln w="6350" cap="flat" cmpd="sng" algn="ctr">
          <a:solidFill>
            <a:schemeClr val="accent2">
              <a:hueOff val="-1247454"/>
              <a:satOff val="-71938"/>
              <a:lumOff val="739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30618" y="4091384"/>
        <a:ext cx="24002" cy="4800"/>
      </dsp:txXfrm>
    </dsp:sp>
    <dsp:sp modelId="{D2DB38FA-B83F-4DD3-AE37-C4C28025ADF8}">
      <dsp:nvSpPr>
        <dsp:cNvPr id="0" name=""/>
        <dsp:cNvSpPr/>
      </dsp:nvSpPr>
      <dsp:spPr>
        <a:xfrm>
          <a:off x="332489" y="3467624"/>
          <a:ext cx="2087202" cy="1252321"/>
        </a:xfrm>
        <a:prstGeom prst="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Set up controls</a:t>
          </a:r>
        </a:p>
      </dsp:txBody>
      <dsp:txXfrm>
        <a:off x="332489" y="3467624"/>
        <a:ext cx="2087202" cy="1252321"/>
      </dsp:txXfrm>
    </dsp:sp>
    <dsp:sp modelId="{240FC49C-40DA-4A6D-AA37-44B503A414B5}">
      <dsp:nvSpPr>
        <dsp:cNvPr id="0" name=""/>
        <dsp:cNvSpPr/>
      </dsp:nvSpPr>
      <dsp:spPr>
        <a:xfrm>
          <a:off x="4985151" y="4048064"/>
          <a:ext cx="449456" cy="91440"/>
        </a:xfrm>
        <a:custGeom>
          <a:avLst/>
          <a:gdLst/>
          <a:ahLst/>
          <a:cxnLst/>
          <a:rect l="0" t="0" r="0" b="0"/>
          <a:pathLst>
            <a:path>
              <a:moveTo>
                <a:pt x="0" y="45720"/>
              </a:moveTo>
              <a:lnTo>
                <a:pt x="449456" y="45720"/>
              </a:lnTo>
            </a:path>
          </a:pathLst>
        </a:custGeom>
        <a:noFill/>
        <a:ln w="6350" cap="flat" cmpd="sng" algn="ctr">
          <a:solidFill>
            <a:schemeClr val="accent2">
              <a:hueOff val="-1455363"/>
              <a:satOff val="-83928"/>
              <a:lumOff val="862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97878" y="4091384"/>
        <a:ext cx="24002" cy="4800"/>
      </dsp:txXfrm>
    </dsp:sp>
    <dsp:sp modelId="{4D088EFD-CB4B-4173-A922-DE129A24094F}">
      <dsp:nvSpPr>
        <dsp:cNvPr id="0" name=""/>
        <dsp:cNvSpPr/>
      </dsp:nvSpPr>
      <dsp:spPr>
        <a:xfrm>
          <a:off x="2899748" y="3467624"/>
          <a:ext cx="2087202" cy="1252321"/>
        </a:xfrm>
        <a:prstGeom prst="rect">
          <a:avLst/>
        </a:prstGeom>
        <a:solidFill>
          <a:schemeClr val="accent2">
            <a:hueOff val="-1273443"/>
            <a:satOff val="-73437"/>
            <a:lumOff val="7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Install as per specification</a:t>
          </a:r>
        </a:p>
      </dsp:txBody>
      <dsp:txXfrm>
        <a:off x="2899748" y="3467624"/>
        <a:ext cx="2087202" cy="1252321"/>
      </dsp:txXfrm>
    </dsp:sp>
    <dsp:sp modelId="{3505E6CE-4399-431C-A979-87CD9BA37D07}">
      <dsp:nvSpPr>
        <dsp:cNvPr id="0" name=""/>
        <dsp:cNvSpPr/>
      </dsp:nvSpPr>
      <dsp:spPr>
        <a:xfrm>
          <a:off x="5467008" y="3467624"/>
          <a:ext cx="2087202" cy="1252321"/>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Commission (test) the system</a:t>
          </a:r>
        </a:p>
      </dsp:txBody>
      <dsp:txXfrm>
        <a:off x="5467008" y="3467624"/>
        <a:ext cx="2087202" cy="1252321"/>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0B2CC2-9853-49A6-A428-8347620FC7CC}" type="datetimeFigureOut">
              <a:rPr lang="en-US" smtClean="0"/>
              <a:t>12/11/2023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0039A9-079B-48A2-B9D0-E26DD76100BD}" type="slidenum">
              <a:rPr lang="en-US" smtClean="0"/>
              <a:t>‹#›</a:t>
            </a:fld>
            <a:endParaRPr lang="en-US"/>
          </a:p>
        </p:txBody>
      </p:sp>
    </p:spTree>
    <p:extLst>
      <p:ext uri="{BB962C8B-B14F-4D97-AF65-F5344CB8AC3E}">
        <p14:creationId xmlns:p14="http://schemas.microsoft.com/office/powerpoint/2010/main" val="4073741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0039A9-079B-48A2-B9D0-E26DD76100BD}" type="slidenum">
              <a:rPr lang="en-US" smtClean="0"/>
              <a:t>1</a:t>
            </a:fld>
            <a:endParaRPr lang="en-US"/>
          </a:p>
        </p:txBody>
      </p:sp>
    </p:spTree>
    <p:extLst>
      <p:ext uri="{BB962C8B-B14F-4D97-AF65-F5344CB8AC3E}">
        <p14:creationId xmlns:p14="http://schemas.microsoft.com/office/powerpoint/2010/main" val="2262957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term </a:t>
            </a:r>
            <a:r>
              <a:rPr lang="en-US" err="1"/>
              <a:t>ccASHP</a:t>
            </a:r>
            <a:r>
              <a:rPr lang="en-US" dirty="0"/>
              <a:t> refers to products listed on the NEEP </a:t>
            </a:r>
            <a:r>
              <a:rPr lang="en-US" err="1"/>
              <a:t>ccASHP</a:t>
            </a:r>
            <a:r>
              <a:rPr lang="en-US" dirty="0"/>
              <a:t> products and specification list</a:t>
            </a:r>
          </a:p>
          <a:p>
            <a:endParaRPr lang="en-US" dirty="0"/>
          </a:p>
          <a:p>
            <a:r>
              <a:rPr lang="en-US" dirty="0" err="1"/>
              <a:t>ccASHPs</a:t>
            </a:r>
            <a:r>
              <a:rPr lang="en-US" dirty="0"/>
              <a:t> are a subset of what are also called variable capacity heat pumps, extended capacity heat pumps, or inverter driven heat pumps. The key is multiple operating speeds that can be fine tuned to match the indoor need and outdoor condition, rather than just on vs. off. </a:t>
            </a:r>
          </a:p>
          <a:p>
            <a:r>
              <a:rPr lang="en-US" dirty="0"/>
              <a:t>The same added capabilities that allow for improved heating performance on the coldest days extend its cooling performance on the hottest days. </a:t>
            </a:r>
          </a:p>
        </p:txBody>
      </p:sp>
      <p:sp>
        <p:nvSpPr>
          <p:cNvPr id="4" name="Slide Number Placeholder 3"/>
          <p:cNvSpPr>
            <a:spLocks noGrp="1"/>
          </p:cNvSpPr>
          <p:nvPr>
            <p:ph type="sldNum" sz="quarter" idx="5"/>
          </p:nvPr>
        </p:nvSpPr>
        <p:spPr/>
        <p:txBody>
          <a:bodyPr/>
          <a:lstStyle/>
          <a:p>
            <a:fld id="{370039A9-079B-48A2-B9D0-E26DD76100BD}" type="slidenum">
              <a:rPr lang="en-US" smtClean="0"/>
              <a:t>11</a:t>
            </a:fld>
            <a:endParaRPr lang="en-US"/>
          </a:p>
        </p:txBody>
      </p:sp>
    </p:spTree>
    <p:extLst>
      <p:ext uri="{BB962C8B-B14F-4D97-AF65-F5344CB8AC3E}">
        <p14:creationId xmlns:p14="http://schemas.microsoft.com/office/powerpoint/2010/main" val="601780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0" dirty="0"/>
              <a:t>Reiterate the explanation of the Vapor Compression Cycle introduced on the prior slide</a:t>
            </a:r>
          </a:p>
          <a:p>
            <a:pPr marL="285750" indent="-285750">
              <a:buFont typeface="Arial" panose="020B0604020202020204" pitchFamily="34" charset="0"/>
              <a:buChar char="•"/>
            </a:pPr>
            <a:r>
              <a:rPr lang="en-US" dirty="0"/>
              <a:t>Pumped refrigerant</a:t>
            </a:r>
          </a:p>
          <a:p>
            <a:pPr marL="285750" indent="-285750">
              <a:buFont typeface="Arial" panose="020B0604020202020204" pitchFamily="34" charset="0"/>
              <a:buChar char="•"/>
            </a:pPr>
            <a:r>
              <a:rPr lang="en-US" dirty="0"/>
              <a:t>Pressurized (liquid) </a:t>
            </a:r>
            <a:r>
              <a:rPr lang="en-US" b="1" dirty="0"/>
              <a:t>delivers</a:t>
            </a:r>
            <a:r>
              <a:rPr lang="en-US" dirty="0"/>
              <a:t> heat </a:t>
            </a:r>
          </a:p>
          <a:p>
            <a:pPr marL="285750" indent="-285750">
              <a:buFont typeface="Arial" panose="020B0604020202020204" pitchFamily="34" charset="0"/>
              <a:buChar char="•"/>
            </a:pPr>
            <a:r>
              <a:rPr lang="en-US" dirty="0"/>
              <a:t>Depressurized (gas) </a:t>
            </a:r>
            <a:r>
              <a:rPr lang="en-US" b="1" dirty="0"/>
              <a:t>collects</a:t>
            </a:r>
            <a:r>
              <a:rPr lang="en-US" dirty="0"/>
              <a:t> heat </a:t>
            </a:r>
          </a:p>
          <a:p>
            <a:pPr marL="285750" indent="-2857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Restate that this is showing heating mode only. When the system is in cooling mode, the cycle essentially goes in the opposite direction, and the roles of the indoor and outdoor units (condenser and evaporator) swap</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evaporator: in heating mode this is the outdoor unit, where cool liquid refrigerant evaporates into warm gaseous refrigerant, pulling heat out of the air. In the summer, the indoor unit is the evaporator</a:t>
            </a:r>
            <a:endParaRPr lang="en-US" dirty="0">
              <a:solidFill>
                <a:srgbClr val="FF0000"/>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The compressor: </a:t>
            </a:r>
            <a:r>
              <a:rPr lang="en-US" dirty="0"/>
              <a:t>this compresses warm gaseous refrigerant into hot-gaseous refrigerant, to send to the condenser for release</a:t>
            </a:r>
            <a:endParaRPr lang="en-US" dirty="0">
              <a:solidFill>
                <a:srgbClr val="FF0000"/>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condenser: in heating mode this is the indoor unit, where hot-gaseous refrigerant condenses into warm liquid refrigerant inside the coil, releasing its heat in the process. In the summer, the outdoor unit is the condenser, releasing heat.</a:t>
            </a:r>
            <a:endParaRPr lang="en-US" dirty="0">
              <a:solidFill>
                <a:srgbClr val="FF0000"/>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The fan:</a:t>
            </a:r>
            <a:r>
              <a:rPr lang="en-US" dirty="0"/>
              <a:t> this blows air across the indoor unit’s heating coil, helping to release the heat (in winter) or pull the cool air (in summer). It’s how the energy is transferred from the unit itself into the house. The speed of airflow impacts that rate of energy transfer</a:t>
            </a:r>
            <a:endParaRPr lang="en-US" dirty="0">
              <a:solidFill>
                <a:srgbClr val="FF0000"/>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olidFill>
                  <a:srgbClr val="FF0000"/>
                </a:solidFill>
              </a:rPr>
              <a:t>The expansion valve: </a:t>
            </a:r>
            <a:r>
              <a:rPr lang="en-US" dirty="0"/>
              <a:t>this regulates how much refrigerant flows through the loop overall. As warm-liquid refrigerant passes through it, it turns to cool-liquid due to lower pressures on the other side of the valve, and is now ready again to collect heat in the evaporator. </a:t>
            </a:r>
            <a:endParaRPr lang="en-US" dirty="0">
              <a:solidFill>
                <a:srgbClr val="FF0000"/>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r>
              <a:rPr lang="en-US" dirty="0"/>
              <a:t>Of all these items, 3 can be controlled dynamically to adjust heat transfer and energy use: Compressor, Fan, Expansion Valve (described on the next slide)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A26590-87BA-4DEC-8CB7-7231F3C8ED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4677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three components are controlled based on finely tuned control algorithms to deliver the right amount of heat for the current need based on the current conditions. </a:t>
            </a:r>
          </a:p>
        </p:txBody>
      </p:sp>
      <p:sp>
        <p:nvSpPr>
          <p:cNvPr id="4" name="Slide Number Placeholder 3"/>
          <p:cNvSpPr>
            <a:spLocks noGrp="1"/>
          </p:cNvSpPr>
          <p:nvPr>
            <p:ph type="sldNum" sz="quarter" idx="5"/>
          </p:nvPr>
        </p:nvSpPr>
        <p:spPr/>
        <p:txBody>
          <a:bodyPr/>
          <a:lstStyle/>
          <a:p>
            <a:fld id="{370039A9-079B-48A2-B9D0-E26DD76100BD}" type="slidenum">
              <a:rPr lang="en-US" smtClean="0"/>
              <a:t>13</a:t>
            </a:fld>
            <a:endParaRPr lang="en-US"/>
          </a:p>
        </p:txBody>
      </p:sp>
    </p:spTree>
    <p:extLst>
      <p:ext uri="{BB962C8B-B14F-4D97-AF65-F5344CB8AC3E}">
        <p14:creationId xmlns:p14="http://schemas.microsoft.com/office/powerpoint/2010/main" val="1184014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Variable capacity heat pumps have multiple speeds and can modulate. They have a high-gear for faster recovery speed (though frequent use of that speed is inefficient), and lower gears for steady operation and tighter control.</a:t>
            </a:r>
          </a:p>
          <a:p>
            <a:endParaRPr lang="en-US" dirty="0"/>
          </a:p>
          <a:p>
            <a:r>
              <a:rPr lang="en-US" dirty="0"/>
              <a:t>Non-VCHPs typically have only 1 or 2 speeds. This means slower recovery, and often overshooting the thermostat signal. </a:t>
            </a:r>
            <a:r>
              <a:rPr lang="en-US"/>
              <a:t>It is </a:t>
            </a:r>
            <a:r>
              <a:rPr lang="en-US" dirty="0"/>
              <a:t>like a teenager learning to drive and toggling between slamming the gas pedal and slamming the breaks. </a:t>
            </a:r>
          </a:p>
        </p:txBody>
      </p:sp>
      <p:sp>
        <p:nvSpPr>
          <p:cNvPr id="4" name="Slide Number Placeholder 3"/>
          <p:cNvSpPr>
            <a:spLocks noGrp="1"/>
          </p:cNvSpPr>
          <p:nvPr>
            <p:ph type="sldNum" sz="quarter" idx="5"/>
          </p:nvPr>
        </p:nvSpPr>
        <p:spPr/>
        <p:txBody>
          <a:bodyPr/>
          <a:lstStyle/>
          <a:p>
            <a:fld id="{370039A9-079B-48A2-B9D0-E26DD76100BD}" type="slidenum">
              <a:rPr lang="en-US" smtClean="0"/>
              <a:t>14</a:t>
            </a:fld>
            <a:endParaRPr lang="en-US"/>
          </a:p>
        </p:txBody>
      </p:sp>
    </p:spTree>
    <p:extLst>
      <p:ext uri="{BB962C8B-B14F-4D97-AF65-F5344CB8AC3E}">
        <p14:creationId xmlns:p14="http://schemas.microsoft.com/office/powerpoint/2010/main" val="4175585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Cold climate heat pumps adjust the compressor speed and expansion valve settings leading to the right refrigerant pressure at the outdoor unit to still collect outdoor heat, even at extremely cold outdoor temperatures. The precise amount at any given temperature will differ model to model. </a:t>
            </a:r>
          </a:p>
        </p:txBody>
      </p:sp>
      <p:sp>
        <p:nvSpPr>
          <p:cNvPr id="4" name="Slide Number Placeholder 3"/>
          <p:cNvSpPr>
            <a:spLocks noGrp="1"/>
          </p:cNvSpPr>
          <p:nvPr>
            <p:ph type="sldNum" sz="quarter" idx="5"/>
          </p:nvPr>
        </p:nvSpPr>
        <p:spPr/>
        <p:txBody>
          <a:bodyPr/>
          <a:lstStyle/>
          <a:p>
            <a:fld id="{370039A9-079B-48A2-B9D0-E26DD76100BD}" type="slidenum">
              <a:rPr lang="en-US" smtClean="0"/>
              <a:t>15</a:t>
            </a:fld>
            <a:endParaRPr lang="en-US"/>
          </a:p>
        </p:txBody>
      </p:sp>
    </p:spTree>
    <p:extLst>
      <p:ext uri="{BB962C8B-B14F-4D97-AF65-F5344CB8AC3E}">
        <p14:creationId xmlns:p14="http://schemas.microsoft.com/office/powerpoint/2010/main" val="1038752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Cold climate heat pumps are a subset of what are generically called a variable capacity heat pump, extended capacity heat pump, or inverter driven heat pump. The key is multiple operating speeds that can be fine tuned to match the indoor need and outdoor condition, rather than just on vs. off. </a:t>
            </a:r>
          </a:p>
          <a:p>
            <a:endParaRPr lang="en-US"/>
          </a:p>
          <a:p>
            <a:r>
              <a:rPr lang="en-US"/>
              <a:t>The same added capabilities that allow for improved heating performance on the coldest days extend its cooling performance on the hottest days</a:t>
            </a:r>
          </a:p>
        </p:txBody>
      </p:sp>
      <p:sp>
        <p:nvSpPr>
          <p:cNvPr id="4" name="Slide Number Placeholder 3"/>
          <p:cNvSpPr>
            <a:spLocks noGrp="1"/>
          </p:cNvSpPr>
          <p:nvPr>
            <p:ph type="sldNum" sz="quarter" idx="5"/>
          </p:nvPr>
        </p:nvSpPr>
        <p:spPr/>
        <p:txBody>
          <a:bodyPr/>
          <a:lstStyle/>
          <a:p>
            <a:fld id="{370039A9-079B-48A2-B9D0-E26DD76100BD}" type="slidenum">
              <a:rPr lang="en-US" smtClean="0"/>
              <a:t>16</a:t>
            </a:fld>
            <a:endParaRPr lang="en-US"/>
          </a:p>
        </p:txBody>
      </p:sp>
    </p:spTree>
    <p:extLst>
      <p:ext uri="{BB962C8B-B14F-4D97-AF65-F5344CB8AC3E}">
        <p14:creationId xmlns:p14="http://schemas.microsoft.com/office/powerpoint/2010/main" val="4057008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a:t>
            </a:r>
            <a:r>
              <a:rPr lang="en-US" i="1" dirty="0"/>
              <a:t>efficiency</a:t>
            </a:r>
            <a:r>
              <a:rPr lang="en-US" dirty="0"/>
              <a:t> in this context is delivered heat, divided by input energy. Since the delivered heat comes from the air, </a:t>
            </a:r>
            <a:r>
              <a:rPr lang="en-US"/>
              <a:t>it is </a:t>
            </a:r>
            <a:r>
              <a:rPr lang="en-US" dirty="0"/>
              <a:t>not breaking thermodynamics, as </a:t>
            </a:r>
            <a:r>
              <a:rPr lang="en-US"/>
              <a:t>it is</a:t>
            </a:r>
            <a:r>
              <a:rPr lang="en-US" dirty="0"/>
              <a:t> not converting the input energy to delivered heat. </a:t>
            </a:r>
          </a:p>
        </p:txBody>
      </p:sp>
      <p:sp>
        <p:nvSpPr>
          <p:cNvPr id="4" name="Slide Number Placeholder 3"/>
          <p:cNvSpPr>
            <a:spLocks noGrp="1"/>
          </p:cNvSpPr>
          <p:nvPr>
            <p:ph type="sldNum" sz="quarter" idx="5"/>
          </p:nvPr>
        </p:nvSpPr>
        <p:spPr/>
        <p:txBody>
          <a:bodyPr/>
          <a:lstStyle/>
          <a:p>
            <a:fld id="{370039A9-079B-48A2-B9D0-E26DD76100BD}" type="slidenum">
              <a:rPr lang="en-US" smtClean="0"/>
              <a:t>17</a:t>
            </a:fld>
            <a:endParaRPr lang="en-US"/>
          </a:p>
        </p:txBody>
      </p:sp>
    </p:spTree>
    <p:extLst>
      <p:ext uri="{BB962C8B-B14F-4D97-AF65-F5344CB8AC3E}">
        <p14:creationId xmlns:p14="http://schemas.microsoft.com/office/powerpoint/2010/main" val="2628859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section, we will review the principles behind performing load calculations, and how they apply to system sizing and design.   </a:t>
            </a:r>
          </a:p>
        </p:txBody>
      </p:sp>
      <p:sp>
        <p:nvSpPr>
          <p:cNvPr id="4" name="Slide Number Placeholder 3"/>
          <p:cNvSpPr>
            <a:spLocks noGrp="1"/>
          </p:cNvSpPr>
          <p:nvPr>
            <p:ph type="sldNum" sz="quarter" idx="5"/>
          </p:nvPr>
        </p:nvSpPr>
        <p:spPr/>
        <p:txBody>
          <a:bodyPr/>
          <a:lstStyle/>
          <a:p>
            <a:fld id="{370039A9-079B-48A2-B9D0-E26DD76100BD}" type="slidenum">
              <a:rPr lang="en-US" smtClean="0"/>
              <a:t>18</a:t>
            </a:fld>
            <a:endParaRPr lang="en-US"/>
          </a:p>
        </p:txBody>
      </p:sp>
    </p:spTree>
    <p:extLst>
      <p:ext uri="{BB962C8B-B14F-4D97-AF65-F5344CB8AC3E}">
        <p14:creationId xmlns:p14="http://schemas.microsoft.com/office/powerpoint/2010/main" val="2441814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t>
            </a:r>
            <a:r>
              <a:rPr lang="en-US" i="1" dirty="0"/>
              <a:t>why</a:t>
            </a:r>
            <a:r>
              <a:rPr lang="en-US" i="0" dirty="0"/>
              <a:t> this is important to the audience. Cater to the specific audience’s roll and pre-knowledge.</a:t>
            </a:r>
          </a:p>
          <a:p>
            <a:pPr marL="228600" indent="-228600">
              <a:buFont typeface="+mj-lt"/>
              <a:buAutoNum type="arabicPeriod"/>
            </a:pPr>
            <a:r>
              <a:rPr lang="en-US" i="0" dirty="0"/>
              <a:t>Homeowner’s perspective</a:t>
            </a:r>
          </a:p>
          <a:p>
            <a:pPr marL="228600" indent="-228600">
              <a:buFont typeface="+mj-lt"/>
              <a:buAutoNum type="arabicPeriod"/>
            </a:pPr>
            <a:r>
              <a:rPr lang="en-US" i="0" dirty="0"/>
              <a:t>Contractor’s perspective</a:t>
            </a:r>
          </a:p>
          <a:p>
            <a:pPr marL="228600" indent="-228600">
              <a:buFont typeface="+mj-lt"/>
              <a:buAutoNum type="arabicPeriod"/>
            </a:pPr>
            <a:endParaRPr lang="en-US" i="0" dirty="0"/>
          </a:p>
          <a:p>
            <a:pPr marL="0" indent="0">
              <a:buFont typeface="+mj-lt"/>
              <a:buNone/>
            </a:pPr>
            <a:r>
              <a:rPr lang="en-US" i="0" dirty="0"/>
              <a:t>Accurately determining how much heat is needed and where it is needed is a critical first step before sizing and specifying the heat pump. Reducing the load first will save money, improve comfort</a:t>
            </a:r>
            <a:r>
              <a:rPr lang="en-US" i="0"/>
              <a:t>,</a:t>
            </a:r>
            <a:r>
              <a:rPr lang="en-US" i="0" dirty="0"/>
              <a:t> and simplify the heat pump decision process. </a:t>
            </a:r>
            <a:endParaRPr lang="en-US" dirty="0"/>
          </a:p>
          <a:p>
            <a:endParaRPr lang="en-US" dirty="0"/>
          </a:p>
        </p:txBody>
      </p:sp>
      <p:sp>
        <p:nvSpPr>
          <p:cNvPr id="4" name="Slide Number Placeholder 3"/>
          <p:cNvSpPr>
            <a:spLocks noGrp="1"/>
          </p:cNvSpPr>
          <p:nvPr>
            <p:ph type="sldNum" sz="quarter" idx="5"/>
          </p:nvPr>
        </p:nvSpPr>
        <p:spPr/>
        <p:txBody>
          <a:bodyPr/>
          <a:lstStyle/>
          <a:p>
            <a:fld id="{370039A9-079B-48A2-B9D0-E26DD76100BD}" type="slidenum">
              <a:rPr lang="en-US" smtClean="0"/>
              <a:t>19</a:t>
            </a:fld>
            <a:endParaRPr lang="en-US"/>
          </a:p>
        </p:txBody>
      </p:sp>
    </p:spTree>
    <p:extLst>
      <p:ext uri="{BB962C8B-B14F-4D97-AF65-F5344CB8AC3E}">
        <p14:creationId xmlns:p14="http://schemas.microsoft.com/office/powerpoint/2010/main" val="3313399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A home’s heating load is the amount of heat needed at any given time to maintain it is comfortable room-temperature. The energy going out through the envelope must be met by the heat supply.</a:t>
            </a:r>
          </a:p>
          <a:p>
            <a:endParaRPr lang="en-US"/>
          </a:p>
          <a:p>
            <a:pPr marL="171450" indent="-171450">
              <a:buFont typeface="Arial" panose="020B0604020202020204" pitchFamily="34" charset="0"/>
              <a:buChar char="•"/>
            </a:pPr>
            <a:r>
              <a:rPr lang="en-US"/>
              <a:t>Technically, the heating load is usually based not on the coldest day, but the 99th percentile coldest. This is true for traditional heating systems too. The coldest hours are so infrequent and short term the system can recover after those hours have passed. </a:t>
            </a:r>
          </a:p>
        </p:txBody>
      </p:sp>
      <p:sp>
        <p:nvSpPr>
          <p:cNvPr id="4" name="Slide Number Placeholder 3"/>
          <p:cNvSpPr>
            <a:spLocks noGrp="1"/>
          </p:cNvSpPr>
          <p:nvPr>
            <p:ph type="sldNum" sz="quarter" idx="5"/>
          </p:nvPr>
        </p:nvSpPr>
        <p:spPr/>
        <p:txBody>
          <a:bodyPr/>
          <a:lstStyle/>
          <a:p>
            <a:fld id="{370039A9-079B-48A2-B9D0-E26DD76100BD}" type="slidenum">
              <a:rPr lang="en-US" smtClean="0"/>
              <a:t>20</a:t>
            </a:fld>
            <a:endParaRPr lang="en-US"/>
          </a:p>
        </p:txBody>
      </p:sp>
    </p:spTree>
    <p:extLst>
      <p:ext uri="{BB962C8B-B14F-4D97-AF65-F5344CB8AC3E}">
        <p14:creationId xmlns:p14="http://schemas.microsoft.com/office/powerpoint/2010/main" val="951713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Welcome to… for heat pump contractors' sales and admin staff, utilities, and likeminded stakeholders</a:t>
            </a:r>
          </a:p>
          <a:p>
            <a:endParaRPr lang="en-US" dirty="0"/>
          </a:p>
        </p:txBody>
      </p:sp>
      <p:sp>
        <p:nvSpPr>
          <p:cNvPr id="4" name="Slide Number Placeholder 3"/>
          <p:cNvSpPr>
            <a:spLocks noGrp="1"/>
          </p:cNvSpPr>
          <p:nvPr>
            <p:ph type="sldNum" sz="quarter" idx="5"/>
          </p:nvPr>
        </p:nvSpPr>
        <p:spPr/>
        <p:txBody>
          <a:bodyPr/>
          <a:lstStyle/>
          <a:p>
            <a:fld id="{370039A9-079B-48A2-B9D0-E26DD76100BD}" type="slidenum">
              <a:rPr lang="en-US" smtClean="0"/>
              <a:t>2</a:t>
            </a:fld>
            <a:endParaRPr lang="en-US"/>
          </a:p>
        </p:txBody>
      </p:sp>
    </p:spTree>
    <p:extLst>
      <p:ext uri="{BB962C8B-B14F-4D97-AF65-F5344CB8AC3E}">
        <p14:creationId xmlns:p14="http://schemas.microsoft.com/office/powerpoint/2010/main" val="2262957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Gather all the home data available – insulation levels, size, windows (size, u-factor, SHGC, location), orientation. Enter it into the software tool. Enter the location. Run the tool. Check your results.</a:t>
            </a:r>
          </a:p>
          <a:p>
            <a:endParaRPr lang="en-US"/>
          </a:p>
          <a:p>
            <a:r>
              <a:rPr lang="en-US"/>
              <a:t>Rules of thumb on heating size have built up over decades of past experience, but that is all based on natural gas or oil-based heating. Heat pumps are different! Those rules of thumb don’t apply and typically result in oversizing the heat pump, which leads to poor performance.</a:t>
            </a:r>
          </a:p>
        </p:txBody>
      </p:sp>
      <p:sp>
        <p:nvSpPr>
          <p:cNvPr id="4" name="Slide Number Placeholder 3"/>
          <p:cNvSpPr>
            <a:spLocks noGrp="1"/>
          </p:cNvSpPr>
          <p:nvPr>
            <p:ph type="sldNum" sz="quarter" idx="5"/>
          </p:nvPr>
        </p:nvSpPr>
        <p:spPr/>
        <p:txBody>
          <a:bodyPr/>
          <a:lstStyle/>
          <a:p>
            <a:fld id="{370039A9-079B-48A2-B9D0-E26DD76100BD}" type="slidenum">
              <a:rPr lang="en-US" smtClean="0"/>
              <a:t>21</a:t>
            </a:fld>
            <a:endParaRPr lang="en-US"/>
          </a:p>
        </p:txBody>
      </p:sp>
    </p:spTree>
    <p:extLst>
      <p:ext uri="{BB962C8B-B14F-4D97-AF65-F5344CB8AC3E}">
        <p14:creationId xmlns:p14="http://schemas.microsoft.com/office/powerpoint/2010/main" val="1335218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22</a:t>
            </a:fld>
            <a:endParaRPr lang="en-US"/>
          </a:p>
        </p:txBody>
      </p:sp>
    </p:spTree>
    <p:extLst>
      <p:ext uri="{BB962C8B-B14F-4D97-AF65-F5344CB8AC3E}">
        <p14:creationId xmlns:p14="http://schemas.microsoft.com/office/powerpoint/2010/main" val="2418300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In all cases it is significantly better to reduce the load first, then size the new system. This can allow for smaller, and less expensive, heat pumps, and ensure the system is not oversized for the home’s actual need. This will also make it easier to match available heat pumps to the home’s overall load and energy need across all conditions. A leaky, high-load house requires a larger heat pump to cover the peak-heating need, which inevitably leads to an oversized heat pump for more mild-conditions. More on that dynamic later in this presentation.</a:t>
            </a:r>
          </a:p>
        </p:txBody>
      </p:sp>
      <p:sp>
        <p:nvSpPr>
          <p:cNvPr id="4" name="Slide Number Placeholder 3"/>
          <p:cNvSpPr>
            <a:spLocks noGrp="1"/>
          </p:cNvSpPr>
          <p:nvPr>
            <p:ph type="sldNum" sz="quarter" idx="5"/>
          </p:nvPr>
        </p:nvSpPr>
        <p:spPr/>
        <p:txBody>
          <a:bodyPr/>
          <a:lstStyle/>
          <a:p>
            <a:fld id="{370039A9-079B-48A2-B9D0-E26DD76100BD}" type="slidenum">
              <a:rPr lang="en-US" smtClean="0"/>
              <a:t>23</a:t>
            </a:fld>
            <a:endParaRPr lang="en-US"/>
          </a:p>
        </p:txBody>
      </p:sp>
    </p:spTree>
    <p:extLst>
      <p:ext uri="{BB962C8B-B14F-4D97-AF65-F5344CB8AC3E}">
        <p14:creationId xmlns:p14="http://schemas.microsoft.com/office/powerpoint/2010/main" val="2411724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You can calculate load by whole-house, zone-by-zone (sometimes call block-loads) and/or room-by-room. Room-by-room is essential for duct sizing or ductless head location even in a whole-home heating configuration.</a:t>
            </a:r>
          </a:p>
        </p:txBody>
      </p:sp>
      <p:sp>
        <p:nvSpPr>
          <p:cNvPr id="4" name="Slide Number Placeholder 3"/>
          <p:cNvSpPr>
            <a:spLocks noGrp="1"/>
          </p:cNvSpPr>
          <p:nvPr>
            <p:ph type="sldNum" sz="quarter" idx="5"/>
          </p:nvPr>
        </p:nvSpPr>
        <p:spPr/>
        <p:txBody>
          <a:bodyPr/>
          <a:lstStyle/>
          <a:p>
            <a:fld id="{370039A9-079B-48A2-B9D0-E26DD76100BD}" type="slidenum">
              <a:rPr lang="en-US" smtClean="0"/>
              <a:t>24</a:t>
            </a:fld>
            <a:endParaRPr lang="en-US"/>
          </a:p>
        </p:txBody>
      </p:sp>
    </p:spTree>
    <p:extLst>
      <p:ext uri="{BB962C8B-B14F-4D97-AF65-F5344CB8AC3E}">
        <p14:creationId xmlns:p14="http://schemas.microsoft.com/office/powerpoint/2010/main" val="2352762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New York State </a:t>
            </a:r>
            <a:r>
              <a:rPr lang="en-US" dirty="0"/>
              <a:t>Department of State officially requires Manual J/S documentation for code compliance, but</a:t>
            </a:r>
            <a:r>
              <a:rPr lang="en-US"/>
              <a:t> it</a:t>
            </a:r>
            <a:r>
              <a:rPr lang="en-US" dirty="0"/>
              <a:t> allows jurisdictions to grant local approval of alternative methods. However alternative methods and tools can be valuable or useful compliments to Manual J. </a:t>
            </a:r>
          </a:p>
          <a:p>
            <a:endParaRPr lang="en-US" dirty="0"/>
          </a:p>
        </p:txBody>
      </p:sp>
      <p:sp>
        <p:nvSpPr>
          <p:cNvPr id="4" name="Slide Number Placeholder 3"/>
          <p:cNvSpPr>
            <a:spLocks noGrp="1"/>
          </p:cNvSpPr>
          <p:nvPr>
            <p:ph type="sldNum" sz="quarter" idx="5"/>
          </p:nvPr>
        </p:nvSpPr>
        <p:spPr/>
        <p:txBody>
          <a:bodyPr/>
          <a:lstStyle/>
          <a:p>
            <a:fld id="{370039A9-079B-48A2-B9D0-E26DD76100BD}" type="slidenum">
              <a:rPr lang="en-US" smtClean="0"/>
              <a:t>25</a:t>
            </a:fld>
            <a:endParaRPr lang="en-US"/>
          </a:p>
        </p:txBody>
      </p:sp>
    </p:spTree>
    <p:extLst>
      <p:ext uri="{BB962C8B-B14F-4D97-AF65-F5344CB8AC3E}">
        <p14:creationId xmlns:p14="http://schemas.microsoft.com/office/powerpoint/2010/main" val="4072077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26</a:t>
            </a:fld>
            <a:endParaRPr lang="en-US"/>
          </a:p>
        </p:txBody>
      </p:sp>
    </p:spTree>
    <p:extLst>
      <p:ext uri="{BB962C8B-B14F-4D97-AF65-F5344CB8AC3E}">
        <p14:creationId xmlns:p14="http://schemas.microsoft.com/office/powerpoint/2010/main" val="2861743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Partial vs. whole load.</a:t>
            </a:r>
          </a:p>
          <a:p>
            <a:r>
              <a:rPr lang="en-US"/>
              <a:t>Zonal vs. central</a:t>
            </a:r>
          </a:p>
          <a:p>
            <a:r>
              <a:rPr lang="en-US"/>
              <a:t>Backup supply</a:t>
            </a:r>
          </a:p>
          <a:p>
            <a:endParaRPr lang="en-US"/>
          </a:p>
          <a:p>
            <a:r>
              <a:rPr lang="en-US"/>
              <a:t>From admin deck:</a:t>
            </a:r>
          </a:p>
          <a:p>
            <a:r>
              <a:rPr lang="en-US"/>
              <a:t>The heat pump(s) can serve a single zone or cover multiple zones. </a:t>
            </a:r>
          </a:p>
          <a:p>
            <a:r>
              <a:rPr lang="en-US"/>
              <a:t>They can also be sized for whole-home coverage of the full heat load or just partial-load coverage of specific areas.</a:t>
            </a:r>
          </a:p>
          <a:p>
            <a:r>
              <a:rPr lang="en-US"/>
              <a:t>In partial load scenarios, it is necessary to plan for supplemental heat for the rest of the house (next slide)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1967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Back up heat refers to a secondary heating system designed to provide heating to the entire home in case the primary heat pump system is either out of service, or unable to keep up with the current load</a:t>
            </a:r>
          </a:p>
          <a:p>
            <a:endParaRPr lang="en-US" dirty="0"/>
          </a:p>
          <a:p>
            <a:r>
              <a:rPr lang="en-US" dirty="0"/>
              <a:t>Supplemental heat refers to a secondary heating system designed to provide heating for portion of the house not covered by the </a:t>
            </a:r>
            <a:r>
              <a:rPr lang="en-US"/>
              <a:t>primary</a:t>
            </a:r>
            <a:r>
              <a:rPr lang="en-US" dirty="0"/>
              <a:t> heat pump heating system.</a:t>
            </a:r>
          </a:p>
        </p:txBody>
      </p:sp>
      <p:sp>
        <p:nvSpPr>
          <p:cNvPr id="4" name="Slide Number Placeholder 3"/>
          <p:cNvSpPr>
            <a:spLocks noGrp="1"/>
          </p:cNvSpPr>
          <p:nvPr>
            <p:ph type="sldNum" sz="quarter" idx="5"/>
          </p:nvPr>
        </p:nvSpPr>
        <p:spPr/>
        <p:txBody>
          <a:bodyPr/>
          <a:lstStyle/>
          <a:p>
            <a:fld id="{370039A9-079B-48A2-B9D0-E26DD76100BD}" type="slidenum">
              <a:rPr lang="en-US" smtClean="0"/>
              <a:t>28</a:t>
            </a:fld>
            <a:endParaRPr lang="en-US"/>
          </a:p>
        </p:txBody>
      </p:sp>
    </p:spTree>
    <p:extLst>
      <p:ext uri="{BB962C8B-B14F-4D97-AF65-F5344CB8AC3E}">
        <p14:creationId xmlns:p14="http://schemas.microsoft.com/office/powerpoint/2010/main" val="3218792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There are several well developed, industry vetted, and easy to follow recommended/best practices available on the market!</a:t>
            </a:r>
          </a:p>
          <a:p>
            <a:endParaRPr lang="en-US" dirty="0"/>
          </a:p>
          <a:p>
            <a:r>
              <a:rPr lang="en-US" dirty="0"/>
              <a:t>NEEP, the Minnesota ASHP Collaborative, NEEA, and heat pump manufacturers have all produced documents and guidance to help contractors design and select equipment correctly to ensure the performance that homeowners expect.</a:t>
            </a:r>
          </a:p>
        </p:txBody>
      </p:sp>
      <p:sp>
        <p:nvSpPr>
          <p:cNvPr id="4" name="Slide Number Placeholder 3"/>
          <p:cNvSpPr>
            <a:spLocks noGrp="1"/>
          </p:cNvSpPr>
          <p:nvPr>
            <p:ph type="sldNum" sz="quarter" idx="5"/>
          </p:nvPr>
        </p:nvSpPr>
        <p:spPr/>
        <p:txBody>
          <a:bodyPr/>
          <a:lstStyle/>
          <a:p>
            <a:fld id="{370039A9-079B-48A2-B9D0-E26DD76100BD}" type="slidenum">
              <a:rPr lang="en-US" smtClean="0"/>
              <a:t>29</a:t>
            </a:fld>
            <a:endParaRPr lang="en-US"/>
          </a:p>
        </p:txBody>
      </p:sp>
    </p:spTree>
    <p:extLst>
      <p:ext uri="{BB962C8B-B14F-4D97-AF65-F5344CB8AC3E}">
        <p14:creationId xmlns:p14="http://schemas.microsoft.com/office/powerpoint/2010/main" val="30945949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t>
            </a:r>
            <a:r>
              <a:rPr lang="en-US" i="1" dirty="0"/>
              <a:t>why</a:t>
            </a:r>
            <a:r>
              <a:rPr lang="en-US" i="0" dirty="0"/>
              <a:t> this is important to the audience. Cater to the specific audience’s roll and pre-knowledge.</a:t>
            </a:r>
          </a:p>
          <a:p>
            <a:pPr marL="228600" indent="-228600">
              <a:buFont typeface="+mj-lt"/>
              <a:buAutoNum type="arabicPeriod"/>
            </a:pPr>
            <a:r>
              <a:rPr lang="en-US" i="0" dirty="0"/>
              <a:t>Homeowner’s perspective</a:t>
            </a:r>
          </a:p>
          <a:p>
            <a:pPr marL="228600" indent="-228600">
              <a:buFont typeface="+mj-lt"/>
              <a:buAutoNum type="arabicPeriod"/>
            </a:pPr>
            <a:r>
              <a:rPr lang="en-US" i="0" dirty="0"/>
              <a:t>Contractor’s perspective</a:t>
            </a:r>
          </a:p>
          <a:p>
            <a:pPr marL="228600" indent="-228600">
              <a:buFont typeface="+mj-lt"/>
              <a:buAutoNum type="arabicPeriod"/>
            </a:pPr>
            <a:endParaRPr lang="en-US" i="0" dirty="0"/>
          </a:p>
          <a:p>
            <a:pPr marL="0" indent="0">
              <a:buFont typeface="+mj-lt"/>
              <a:buNone/>
            </a:pPr>
            <a:r>
              <a:rPr lang="en-US" i="0" dirty="0"/>
              <a:t>Providing enough heating, where </a:t>
            </a:r>
            <a:r>
              <a:rPr lang="en-US" i="0"/>
              <a:t>it is</a:t>
            </a:r>
            <a:r>
              <a:rPr lang="en-US" i="0" dirty="0"/>
              <a:t> needed is essential in any heating specification. Having too much heat, can also lead to comfort, cost, and durability problems as the heat pump short-cycles. </a:t>
            </a:r>
            <a:endParaRPr lang="en-US" dirty="0"/>
          </a:p>
          <a:p>
            <a:endParaRPr lang="en-US" dirty="0"/>
          </a:p>
        </p:txBody>
      </p:sp>
      <p:sp>
        <p:nvSpPr>
          <p:cNvPr id="4" name="Slide Number Placeholder 3"/>
          <p:cNvSpPr>
            <a:spLocks noGrp="1"/>
          </p:cNvSpPr>
          <p:nvPr>
            <p:ph type="sldNum" sz="quarter" idx="5"/>
          </p:nvPr>
        </p:nvSpPr>
        <p:spPr/>
        <p:txBody>
          <a:bodyPr/>
          <a:lstStyle/>
          <a:p>
            <a:fld id="{370039A9-079B-48A2-B9D0-E26DD76100BD}" type="slidenum">
              <a:rPr lang="en-US" smtClean="0"/>
              <a:t>32</a:t>
            </a:fld>
            <a:endParaRPr lang="en-US"/>
          </a:p>
        </p:txBody>
      </p:sp>
    </p:spTree>
    <p:extLst>
      <p:ext uri="{BB962C8B-B14F-4D97-AF65-F5344CB8AC3E}">
        <p14:creationId xmlns:p14="http://schemas.microsoft.com/office/powerpoint/2010/main" val="3754333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8459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Sizing a heat pump forces you to consider many, sometimes competing, goals for comfort and cost. These are the 3 most relevant energy/comfort related considerations</a:t>
            </a:r>
          </a:p>
        </p:txBody>
      </p:sp>
      <p:sp>
        <p:nvSpPr>
          <p:cNvPr id="4" name="Slide Number Placeholder 3"/>
          <p:cNvSpPr>
            <a:spLocks noGrp="1"/>
          </p:cNvSpPr>
          <p:nvPr>
            <p:ph type="sldNum" sz="quarter" idx="5"/>
          </p:nvPr>
        </p:nvSpPr>
        <p:spPr/>
        <p:txBody>
          <a:bodyPr/>
          <a:lstStyle/>
          <a:p>
            <a:fld id="{370039A9-079B-48A2-B9D0-E26DD76100BD}" type="slidenum">
              <a:rPr lang="en-US" smtClean="0"/>
              <a:t>33</a:t>
            </a:fld>
            <a:endParaRPr lang="en-US"/>
          </a:p>
        </p:txBody>
      </p:sp>
    </p:spTree>
    <p:extLst>
      <p:ext uri="{BB962C8B-B14F-4D97-AF65-F5344CB8AC3E}">
        <p14:creationId xmlns:p14="http://schemas.microsoft.com/office/powerpoint/2010/main" val="36715886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Too small can be ok if there’s backup or supplemental heat, with integrated controls. Too big will always lead to shot-cycling problems (turning on and off rapidly, see next slide)</a:t>
            </a:r>
          </a:p>
          <a:p>
            <a:endParaRPr lang="en-US" dirty="0"/>
          </a:p>
          <a:p>
            <a:r>
              <a:rPr lang="en-US" dirty="0"/>
              <a:t>Central image courtesy Wikimedia Commons; Adapted from Denslow's three bears (W.W. Denslow, 1903) by user </a:t>
            </a:r>
            <a:r>
              <a:rPr lang="en-US" dirty="0" err="1"/>
              <a:t>Theornamentalist</a:t>
            </a:r>
            <a:r>
              <a:rPr lang="en-US" dirty="0"/>
              <a:t>; Free from copyright </a:t>
            </a:r>
          </a:p>
        </p:txBody>
      </p:sp>
      <p:sp>
        <p:nvSpPr>
          <p:cNvPr id="4" name="Slide Number Placeholder 3"/>
          <p:cNvSpPr>
            <a:spLocks noGrp="1"/>
          </p:cNvSpPr>
          <p:nvPr>
            <p:ph type="sldNum" sz="quarter" idx="5"/>
          </p:nvPr>
        </p:nvSpPr>
        <p:spPr/>
        <p:txBody>
          <a:bodyPr/>
          <a:lstStyle/>
          <a:p>
            <a:fld id="{370039A9-079B-48A2-B9D0-E26DD76100BD}" type="slidenum">
              <a:rPr lang="en-US" smtClean="0"/>
              <a:t>34</a:t>
            </a:fld>
            <a:endParaRPr lang="en-US"/>
          </a:p>
        </p:txBody>
      </p:sp>
    </p:spTree>
    <p:extLst>
      <p:ext uri="{BB962C8B-B14F-4D97-AF65-F5344CB8AC3E}">
        <p14:creationId xmlns:p14="http://schemas.microsoft.com/office/powerpoint/2010/main" val="7746476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Short-cycling is when the heat pump turns on and off frequently and repeatedly. This typically occurs because it is oversized for the current condition. Before it is fully fired up, it has fulfilled the home’s needs. This is inefficient operation. </a:t>
            </a:r>
          </a:p>
          <a:p>
            <a:endParaRPr lang="en-US"/>
          </a:p>
          <a:p>
            <a:r>
              <a:rPr lang="en-US"/>
              <a:t>The charts show the heat-pumps input power over time. You can see the heat pump turn off and turn on rapidly on the left. On the right, it runs in a few steady long stretches. </a:t>
            </a:r>
          </a:p>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35</a:t>
            </a:fld>
            <a:endParaRPr lang="en-US"/>
          </a:p>
        </p:txBody>
      </p:sp>
    </p:spTree>
    <p:extLst>
      <p:ext uri="{BB962C8B-B14F-4D97-AF65-F5344CB8AC3E}">
        <p14:creationId xmlns:p14="http://schemas.microsoft.com/office/powerpoint/2010/main" val="40200486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Example Process:</a:t>
            </a:r>
          </a:p>
          <a:p>
            <a:pPr marL="342900" indent="-342900">
              <a:buFont typeface="+mj-lt"/>
              <a:buAutoNum type="arabicPeriod"/>
            </a:pPr>
            <a:r>
              <a:rPr lang="en-US"/>
              <a:t>Load Calculation shows 28,450 BTU/</a:t>
            </a:r>
            <a:r>
              <a:rPr lang="en-US" err="1"/>
              <a:t>hr</a:t>
            </a:r>
            <a:r>
              <a:rPr lang="en-US"/>
              <a:t> at design temp (7°F) </a:t>
            </a:r>
          </a:p>
          <a:p>
            <a:pPr marL="342900" indent="-342900">
              <a:buFont typeface="+mj-lt"/>
              <a:buAutoNum type="arabicPeriod"/>
            </a:pPr>
            <a:r>
              <a:rPr lang="en-US"/>
              <a:t>Look up extended performance tables of potential units (from the NEEP database or manufacturer’s listings)</a:t>
            </a:r>
          </a:p>
          <a:p>
            <a:pPr marL="342900" indent="-342900">
              <a:buFont typeface="+mj-lt"/>
              <a:buAutoNum type="arabicPeriod"/>
            </a:pPr>
            <a:r>
              <a:rPr lang="en-US"/>
              <a:t>Confirm the selected heat pump provides 90-125% at 7°F</a:t>
            </a:r>
          </a:p>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36</a:t>
            </a:fld>
            <a:endParaRPr lang="en-US"/>
          </a:p>
        </p:txBody>
      </p:sp>
    </p:spTree>
    <p:extLst>
      <p:ext uri="{BB962C8B-B14F-4D97-AF65-F5344CB8AC3E}">
        <p14:creationId xmlns:p14="http://schemas.microsoft.com/office/powerpoint/2010/main" val="39882318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Example Process:</a:t>
            </a:r>
          </a:p>
          <a:p>
            <a:pPr marL="342900" indent="-342900">
              <a:buFont typeface="+mj-lt"/>
              <a:buAutoNum type="arabicPeriod"/>
            </a:pPr>
            <a:r>
              <a:rPr lang="en-US"/>
              <a:t>Load calculation shows 11,650 BTU/</a:t>
            </a:r>
            <a:r>
              <a:rPr lang="en-US" err="1"/>
              <a:t>hr</a:t>
            </a:r>
            <a:r>
              <a:rPr lang="en-US"/>
              <a:t> at 47°F </a:t>
            </a:r>
          </a:p>
          <a:p>
            <a:pPr marL="342900" indent="-342900">
              <a:buFont typeface="+mj-lt"/>
              <a:buAutoNum type="arabicPeriod"/>
            </a:pPr>
            <a:r>
              <a:rPr lang="en-US"/>
              <a:t>Look up extended performance tables of potential units (from the NEEP database or manufacturer’s listings)</a:t>
            </a:r>
          </a:p>
          <a:p>
            <a:pPr marL="342900" indent="-342900">
              <a:buFont typeface="+mj-lt"/>
              <a:buAutoNum type="arabicPeriod"/>
            </a:pPr>
            <a:r>
              <a:rPr lang="en-US"/>
              <a:t>Confirm the selected heat pump provides 90-125% at 7°F</a:t>
            </a:r>
          </a:p>
          <a:p>
            <a:endParaRPr lang="en-US"/>
          </a:p>
          <a:p>
            <a:endParaRPr lang="en-US"/>
          </a:p>
          <a:p>
            <a:r>
              <a:rPr lang="en-US"/>
              <a:t>Also known as the turn-down ratio, though this term can be misinterpreted. Conceptually it the maximum output over the minimum output. How much can the unit turn-down and produce small amounts of heat when you do not need as much.</a:t>
            </a:r>
          </a:p>
          <a:p>
            <a:endParaRPr lang="en-US"/>
          </a:p>
          <a:p>
            <a:r>
              <a:rPr lang="en-US"/>
              <a:t>Note: The second system is probably ok. It may over-cycle a bit, but it is close enough. </a:t>
            </a:r>
          </a:p>
        </p:txBody>
      </p:sp>
      <p:sp>
        <p:nvSpPr>
          <p:cNvPr id="4" name="Slide Number Placeholder 3"/>
          <p:cNvSpPr>
            <a:spLocks noGrp="1"/>
          </p:cNvSpPr>
          <p:nvPr>
            <p:ph type="sldNum" sz="quarter" idx="5"/>
          </p:nvPr>
        </p:nvSpPr>
        <p:spPr/>
        <p:txBody>
          <a:bodyPr/>
          <a:lstStyle/>
          <a:p>
            <a:fld id="{370039A9-079B-48A2-B9D0-E26DD76100BD}" type="slidenum">
              <a:rPr lang="en-US" smtClean="0"/>
              <a:t>37</a:t>
            </a:fld>
            <a:endParaRPr lang="en-US"/>
          </a:p>
        </p:txBody>
      </p:sp>
    </p:spTree>
    <p:extLst>
      <p:ext uri="{BB962C8B-B14F-4D97-AF65-F5344CB8AC3E}">
        <p14:creationId xmlns:p14="http://schemas.microsoft.com/office/powerpoint/2010/main" val="21584559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0974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39</a:t>
            </a:fld>
            <a:endParaRPr lang="en-US"/>
          </a:p>
        </p:txBody>
      </p:sp>
    </p:spTree>
    <p:extLst>
      <p:ext uri="{BB962C8B-B14F-4D97-AF65-F5344CB8AC3E}">
        <p14:creationId xmlns:p14="http://schemas.microsoft.com/office/powerpoint/2010/main" val="16801617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t>
            </a:r>
            <a:r>
              <a:rPr lang="en-US" i="1" dirty="0"/>
              <a:t>why</a:t>
            </a:r>
            <a:r>
              <a:rPr lang="en-US" i="0" dirty="0"/>
              <a:t> this is important to the audience. Cater to the specific audience’s roll and pre-knowledge.</a:t>
            </a:r>
          </a:p>
          <a:p>
            <a:pPr marL="228600" indent="-228600">
              <a:buFont typeface="+mj-lt"/>
              <a:buAutoNum type="arabicPeriod"/>
            </a:pPr>
            <a:r>
              <a:rPr lang="en-US" i="0" dirty="0"/>
              <a:t>Homeowner’s perspective</a:t>
            </a:r>
          </a:p>
          <a:p>
            <a:pPr marL="228600" indent="-228600">
              <a:buFont typeface="+mj-lt"/>
              <a:buAutoNum type="arabicPeriod"/>
            </a:pPr>
            <a:r>
              <a:rPr lang="en-US" i="0" dirty="0"/>
              <a:t>Contractor’s perspective</a:t>
            </a:r>
          </a:p>
          <a:p>
            <a:pPr marL="228600" indent="-228600">
              <a:buFont typeface="+mj-lt"/>
              <a:buAutoNum type="arabicPeriod"/>
            </a:pPr>
            <a:endParaRPr lang="en-US" i="0" dirty="0"/>
          </a:p>
          <a:p>
            <a:pPr marL="0" indent="0">
              <a:buFont typeface="+mj-lt"/>
              <a:buNone/>
            </a:pPr>
            <a:r>
              <a:rPr lang="en-US" i="0" dirty="0"/>
              <a:t>There are many ways, and many considerations in how to best distribute heat around the home. These decisions are the drivers for comfort and cost. </a:t>
            </a:r>
            <a:endParaRPr lang="en-US" dirty="0"/>
          </a:p>
          <a:p>
            <a:endParaRPr lang="en-US" dirty="0"/>
          </a:p>
        </p:txBody>
      </p:sp>
      <p:sp>
        <p:nvSpPr>
          <p:cNvPr id="4" name="Slide Number Placeholder 3"/>
          <p:cNvSpPr>
            <a:spLocks noGrp="1"/>
          </p:cNvSpPr>
          <p:nvPr>
            <p:ph type="sldNum" sz="quarter" idx="5"/>
          </p:nvPr>
        </p:nvSpPr>
        <p:spPr/>
        <p:txBody>
          <a:bodyPr/>
          <a:lstStyle/>
          <a:p>
            <a:fld id="{370039A9-079B-48A2-B9D0-E26DD76100BD}" type="slidenum">
              <a:rPr lang="en-US" smtClean="0"/>
              <a:t>41</a:t>
            </a:fld>
            <a:endParaRPr lang="en-US"/>
          </a:p>
        </p:txBody>
      </p:sp>
    </p:spTree>
    <p:extLst>
      <p:ext uri="{BB962C8B-B14F-4D97-AF65-F5344CB8AC3E}">
        <p14:creationId xmlns:p14="http://schemas.microsoft.com/office/powerpoint/2010/main" val="18088172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Displacement = Partial Load</a:t>
            </a:r>
            <a:br>
              <a:rPr lang="en-US"/>
            </a:br>
            <a:r>
              <a:rPr lang="en-US"/>
              <a:t>Replacement = Full load</a:t>
            </a:r>
          </a:p>
        </p:txBody>
      </p:sp>
      <p:sp>
        <p:nvSpPr>
          <p:cNvPr id="4" name="Slide Number Placeholder 3"/>
          <p:cNvSpPr>
            <a:spLocks noGrp="1"/>
          </p:cNvSpPr>
          <p:nvPr>
            <p:ph type="sldNum" sz="quarter" idx="5"/>
          </p:nvPr>
        </p:nvSpPr>
        <p:spPr/>
        <p:txBody>
          <a:bodyPr/>
          <a:lstStyle/>
          <a:p>
            <a:fld id="{370039A9-079B-48A2-B9D0-E26DD76100BD}" type="slidenum">
              <a:rPr lang="en-US" smtClean="0"/>
              <a:t>42</a:t>
            </a:fld>
            <a:endParaRPr lang="en-US"/>
          </a:p>
        </p:txBody>
      </p:sp>
    </p:spTree>
    <p:extLst>
      <p:ext uri="{BB962C8B-B14F-4D97-AF65-F5344CB8AC3E}">
        <p14:creationId xmlns:p14="http://schemas.microsoft.com/office/powerpoint/2010/main" val="31058665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Both can be zonal. Both can serve either replacement/full load or displacement/partial load. The home’s specific geometry and layout, plus the nature of existing systems in a retrofit will drive the decision.</a:t>
            </a:r>
          </a:p>
        </p:txBody>
      </p:sp>
      <p:sp>
        <p:nvSpPr>
          <p:cNvPr id="4" name="Slide Number Placeholder 3"/>
          <p:cNvSpPr>
            <a:spLocks noGrp="1"/>
          </p:cNvSpPr>
          <p:nvPr>
            <p:ph type="sldNum" sz="quarter" idx="5"/>
          </p:nvPr>
        </p:nvSpPr>
        <p:spPr/>
        <p:txBody>
          <a:bodyPr/>
          <a:lstStyle/>
          <a:p>
            <a:fld id="{370039A9-079B-48A2-B9D0-E26DD76100BD}" type="slidenum">
              <a:rPr lang="en-US" smtClean="0"/>
              <a:t>44</a:t>
            </a:fld>
            <a:endParaRPr lang="en-US"/>
          </a:p>
        </p:txBody>
      </p:sp>
    </p:spTree>
    <p:extLst>
      <p:ext uri="{BB962C8B-B14F-4D97-AF65-F5344CB8AC3E}">
        <p14:creationId xmlns:p14="http://schemas.microsoft.com/office/powerpoint/2010/main" val="3857544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a:t>
            </a:r>
            <a:r>
              <a:rPr lang="en-US" i="1"/>
              <a:t>why</a:t>
            </a:r>
            <a:r>
              <a:rPr lang="en-US" i="0"/>
              <a:t> this is important to the audience. Cater to the specific audience’s roll and pre-knowledge by asking questions about familiarity with HP installs (i.e., Possibly characterize as a refresher, or review, so as not to insult the audience by presenting too basic of information).</a:t>
            </a:r>
          </a:p>
          <a:p>
            <a:pPr marL="228600" indent="-228600">
              <a:buFont typeface="+mj-lt"/>
              <a:buAutoNum type="arabicPeriod"/>
            </a:pPr>
            <a:r>
              <a:rPr lang="en-US" i="0"/>
              <a:t>Homeowner’s perspective</a:t>
            </a:r>
          </a:p>
          <a:p>
            <a:pPr marL="228600" indent="-228600">
              <a:buFont typeface="+mj-lt"/>
              <a:buAutoNum type="arabicPeriod"/>
            </a:pPr>
            <a:r>
              <a:rPr lang="en-US" i="0"/>
              <a:t>Contractor’s perspective</a:t>
            </a:r>
          </a:p>
          <a:p>
            <a:pPr marL="228600" indent="-228600">
              <a:buFont typeface="+mj-lt"/>
              <a:buAutoNum type="arabicPeriod"/>
            </a:pPr>
            <a:endParaRPr lang="en-US" i="0"/>
          </a:p>
          <a:p>
            <a:pPr marL="0" indent="0">
              <a:buFont typeface="+mj-lt"/>
              <a:buNone/>
            </a:pPr>
            <a:r>
              <a:rPr lang="en-US" i="0"/>
              <a:t>Heat pump technology has improved over the last 15 years. New heat pumps are more capable of being the primary or sole heating source in cold climates. Understanding how they function can improve sizing and design decisions, as well as to add confidence in using them for primary heating. </a:t>
            </a:r>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5</a:t>
            </a:fld>
            <a:endParaRPr lang="en-US"/>
          </a:p>
        </p:txBody>
      </p:sp>
    </p:spTree>
    <p:extLst>
      <p:ext uri="{BB962C8B-B14F-4D97-AF65-F5344CB8AC3E}">
        <p14:creationId xmlns:p14="http://schemas.microsoft.com/office/powerpoint/2010/main" val="9036350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Technically, a mini-split may have multiple indoor heads, but they are all controlled by a single thermostat.</a:t>
            </a:r>
          </a:p>
        </p:txBody>
      </p:sp>
      <p:sp>
        <p:nvSpPr>
          <p:cNvPr id="4" name="Slide Number Placeholder 3"/>
          <p:cNvSpPr>
            <a:spLocks noGrp="1"/>
          </p:cNvSpPr>
          <p:nvPr>
            <p:ph type="sldNum" sz="quarter" idx="5"/>
          </p:nvPr>
        </p:nvSpPr>
        <p:spPr/>
        <p:txBody>
          <a:bodyPr/>
          <a:lstStyle/>
          <a:p>
            <a:fld id="{370039A9-079B-48A2-B9D0-E26DD76100BD}" type="slidenum">
              <a:rPr lang="en-US" smtClean="0"/>
              <a:t>45</a:t>
            </a:fld>
            <a:endParaRPr lang="en-US"/>
          </a:p>
        </p:txBody>
      </p:sp>
    </p:spTree>
    <p:extLst>
      <p:ext uri="{BB962C8B-B14F-4D97-AF65-F5344CB8AC3E}">
        <p14:creationId xmlns:p14="http://schemas.microsoft.com/office/powerpoint/2010/main" val="42513479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Unlike traditional heating systems where you typically have one single large heating plant (furnace or boiler), whose heat is then distributed throughout the house in ducts or hydronic loops, heat pumps solutions can be very modular and creative. Customized to the space and need.</a:t>
            </a:r>
          </a:p>
        </p:txBody>
      </p:sp>
      <p:sp>
        <p:nvSpPr>
          <p:cNvPr id="4" name="Slide Number Placeholder 3"/>
          <p:cNvSpPr>
            <a:spLocks noGrp="1"/>
          </p:cNvSpPr>
          <p:nvPr>
            <p:ph type="sldNum" sz="quarter" idx="5"/>
          </p:nvPr>
        </p:nvSpPr>
        <p:spPr/>
        <p:txBody>
          <a:bodyPr/>
          <a:lstStyle/>
          <a:p>
            <a:fld id="{370039A9-079B-48A2-B9D0-E26DD76100BD}" type="slidenum">
              <a:rPr lang="en-US" smtClean="0"/>
              <a:t>46</a:t>
            </a:fld>
            <a:endParaRPr lang="en-US"/>
          </a:p>
        </p:txBody>
      </p:sp>
    </p:spTree>
    <p:extLst>
      <p:ext uri="{BB962C8B-B14F-4D97-AF65-F5344CB8AC3E}">
        <p14:creationId xmlns:p14="http://schemas.microsoft.com/office/powerpoint/2010/main" val="6548464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(instructor notes): Walk through each image. Discuss the challenge of getting heat to each room in a ductless scenario. Some rooms will be cold and need their own heat pump head or a supplemental heating source. Some codes require each bedroom to have its own heating source (duct supply, indoor head, or other)</a:t>
            </a:r>
          </a:p>
        </p:txBody>
      </p:sp>
      <p:sp>
        <p:nvSpPr>
          <p:cNvPr id="4" name="Slide Number Placeholder 3"/>
          <p:cNvSpPr>
            <a:spLocks noGrp="1"/>
          </p:cNvSpPr>
          <p:nvPr>
            <p:ph type="sldNum" sz="quarter" idx="5"/>
          </p:nvPr>
        </p:nvSpPr>
        <p:spPr/>
        <p:txBody>
          <a:bodyPr/>
          <a:lstStyle/>
          <a:p>
            <a:fld id="{370039A9-079B-48A2-B9D0-E26DD76100BD}" type="slidenum">
              <a:rPr lang="en-US" smtClean="0"/>
              <a:t>47</a:t>
            </a:fld>
            <a:endParaRPr lang="en-US"/>
          </a:p>
        </p:txBody>
      </p:sp>
    </p:spTree>
    <p:extLst>
      <p:ext uri="{BB962C8B-B14F-4D97-AF65-F5344CB8AC3E}">
        <p14:creationId xmlns:p14="http://schemas.microsoft.com/office/powerpoint/2010/main" val="38087198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Duct design is a whole topic in and of itself that requires education and thoughtful application. Duct tape is </a:t>
            </a:r>
            <a:r>
              <a:rPr lang="en-US" i="1" dirty="0"/>
              <a:t>not</a:t>
            </a:r>
            <a:r>
              <a:rPr lang="en-US" i="0" dirty="0"/>
              <a:t> actually designed for ducts and should never be used. The adhesive fails easily under heat stress.</a:t>
            </a:r>
          </a:p>
          <a:p>
            <a:endParaRPr lang="en-US" i="0" dirty="0"/>
          </a:p>
          <a:p>
            <a:r>
              <a:rPr lang="en-US" i="0" dirty="0"/>
              <a:t>Duct Sealing </a:t>
            </a:r>
            <a:r>
              <a:rPr lang="en-US" i="0"/>
              <a:t>image coure</a:t>
            </a:r>
            <a:endParaRPr lang="en-US" dirty="0"/>
          </a:p>
        </p:txBody>
      </p:sp>
      <p:sp>
        <p:nvSpPr>
          <p:cNvPr id="4" name="Slide Number Placeholder 3"/>
          <p:cNvSpPr>
            <a:spLocks noGrp="1"/>
          </p:cNvSpPr>
          <p:nvPr>
            <p:ph type="sldNum" sz="quarter" idx="5"/>
          </p:nvPr>
        </p:nvSpPr>
        <p:spPr/>
        <p:txBody>
          <a:bodyPr/>
          <a:lstStyle/>
          <a:p>
            <a:fld id="{370039A9-079B-48A2-B9D0-E26DD76100BD}" type="slidenum">
              <a:rPr lang="en-US" smtClean="0"/>
              <a:t>48</a:t>
            </a:fld>
            <a:endParaRPr lang="en-US"/>
          </a:p>
        </p:txBody>
      </p:sp>
    </p:spTree>
    <p:extLst>
      <p:ext uri="{BB962C8B-B14F-4D97-AF65-F5344CB8AC3E}">
        <p14:creationId xmlns:p14="http://schemas.microsoft.com/office/powerpoint/2010/main" val="16890624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Wall mount is less desirable due to noise/vibration issues. Risers is the better method.</a:t>
            </a:r>
          </a:p>
        </p:txBody>
      </p:sp>
      <p:sp>
        <p:nvSpPr>
          <p:cNvPr id="4" name="Slide Number Placeholder 3"/>
          <p:cNvSpPr>
            <a:spLocks noGrp="1"/>
          </p:cNvSpPr>
          <p:nvPr>
            <p:ph type="sldNum" sz="quarter" idx="5"/>
          </p:nvPr>
        </p:nvSpPr>
        <p:spPr/>
        <p:txBody>
          <a:bodyPr/>
          <a:lstStyle/>
          <a:p>
            <a:fld id="{370039A9-079B-48A2-B9D0-E26DD76100BD}" type="slidenum">
              <a:rPr lang="en-US" smtClean="0"/>
              <a:t>49</a:t>
            </a:fld>
            <a:endParaRPr lang="en-US"/>
          </a:p>
        </p:txBody>
      </p:sp>
    </p:spTree>
    <p:extLst>
      <p:ext uri="{BB962C8B-B14F-4D97-AF65-F5344CB8AC3E}">
        <p14:creationId xmlns:p14="http://schemas.microsoft.com/office/powerpoint/2010/main" val="6090345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50</a:t>
            </a:fld>
            <a:endParaRPr lang="en-US"/>
          </a:p>
        </p:txBody>
      </p:sp>
    </p:spTree>
    <p:extLst>
      <p:ext uri="{BB962C8B-B14F-4D97-AF65-F5344CB8AC3E}">
        <p14:creationId xmlns:p14="http://schemas.microsoft.com/office/powerpoint/2010/main" val="31397764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Reduce the load first! If renovations or additions are planned in the near future, typically wait for those before installing a new heating system (if possible) so that load reductions can occur at that time, and so that sizing the final long-term heating system is accurate to the home at that point. </a:t>
            </a:r>
          </a:p>
        </p:txBody>
      </p:sp>
      <p:sp>
        <p:nvSpPr>
          <p:cNvPr id="4" name="Slide Number Placeholder 3"/>
          <p:cNvSpPr>
            <a:spLocks noGrp="1"/>
          </p:cNvSpPr>
          <p:nvPr>
            <p:ph type="sldNum" sz="quarter" idx="5"/>
          </p:nvPr>
        </p:nvSpPr>
        <p:spPr/>
        <p:txBody>
          <a:bodyPr/>
          <a:lstStyle/>
          <a:p>
            <a:fld id="{370039A9-079B-48A2-B9D0-E26DD76100BD}" type="slidenum">
              <a:rPr lang="en-US" smtClean="0"/>
              <a:t>51</a:t>
            </a:fld>
            <a:endParaRPr lang="en-US"/>
          </a:p>
        </p:txBody>
      </p:sp>
    </p:spTree>
    <p:extLst>
      <p:ext uri="{BB962C8B-B14F-4D97-AF65-F5344CB8AC3E}">
        <p14:creationId xmlns:p14="http://schemas.microsoft.com/office/powerpoint/2010/main" val="12677302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courtesy of Building America Solution Center</a:t>
            </a:r>
          </a:p>
        </p:txBody>
      </p:sp>
      <p:sp>
        <p:nvSpPr>
          <p:cNvPr id="4" name="Slide Number Placeholder 3"/>
          <p:cNvSpPr>
            <a:spLocks noGrp="1"/>
          </p:cNvSpPr>
          <p:nvPr>
            <p:ph type="sldNum" sz="quarter" idx="5"/>
          </p:nvPr>
        </p:nvSpPr>
        <p:spPr/>
        <p:txBody>
          <a:bodyPr/>
          <a:lstStyle/>
          <a:p>
            <a:fld id="{370039A9-079B-48A2-B9D0-E26DD76100BD}" type="slidenum">
              <a:rPr lang="en-US" smtClean="0"/>
              <a:t>52</a:t>
            </a:fld>
            <a:endParaRPr lang="en-US"/>
          </a:p>
        </p:txBody>
      </p:sp>
    </p:spTree>
    <p:extLst>
      <p:ext uri="{BB962C8B-B14F-4D97-AF65-F5344CB8AC3E}">
        <p14:creationId xmlns:p14="http://schemas.microsoft.com/office/powerpoint/2010/main" val="19880675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t>
            </a:r>
            <a:r>
              <a:rPr lang="en-US" i="1" dirty="0"/>
              <a:t>why</a:t>
            </a:r>
            <a:r>
              <a:rPr lang="en-US" i="0" dirty="0"/>
              <a:t> this is important to the audience. Cater to the specific audience’s roll and pre-knowledge.</a:t>
            </a:r>
          </a:p>
          <a:p>
            <a:pPr marL="228600" indent="-228600">
              <a:buFont typeface="+mj-lt"/>
              <a:buAutoNum type="arabicPeriod"/>
            </a:pPr>
            <a:r>
              <a:rPr lang="en-US" i="0" dirty="0"/>
              <a:t>Homeowner’s perspective</a:t>
            </a:r>
          </a:p>
          <a:p>
            <a:pPr marL="228600" indent="-228600">
              <a:buFont typeface="+mj-lt"/>
              <a:buAutoNum type="arabicPeriod"/>
            </a:pPr>
            <a:r>
              <a:rPr lang="en-US" i="0" dirty="0"/>
              <a:t>Contractor’s perspective</a:t>
            </a:r>
          </a:p>
          <a:p>
            <a:pPr marL="228600" indent="-228600">
              <a:buFont typeface="+mj-lt"/>
              <a:buAutoNum type="arabicPeriod"/>
            </a:pPr>
            <a:endParaRPr lang="en-US" i="0" dirty="0"/>
          </a:p>
          <a:p>
            <a:r>
              <a:rPr lang="en-US" dirty="0"/>
              <a:t>The best system only functions as intended if properly controlled. </a:t>
            </a:r>
          </a:p>
        </p:txBody>
      </p:sp>
      <p:sp>
        <p:nvSpPr>
          <p:cNvPr id="4" name="Slide Number Placeholder 3"/>
          <p:cNvSpPr>
            <a:spLocks noGrp="1"/>
          </p:cNvSpPr>
          <p:nvPr>
            <p:ph type="sldNum" sz="quarter" idx="5"/>
          </p:nvPr>
        </p:nvSpPr>
        <p:spPr/>
        <p:txBody>
          <a:bodyPr/>
          <a:lstStyle/>
          <a:p>
            <a:fld id="{370039A9-079B-48A2-B9D0-E26DD76100BD}" type="slidenum">
              <a:rPr lang="en-US" smtClean="0"/>
              <a:t>54</a:t>
            </a:fld>
            <a:endParaRPr lang="en-US"/>
          </a:p>
        </p:txBody>
      </p:sp>
    </p:spTree>
    <p:extLst>
      <p:ext uri="{BB962C8B-B14F-4D97-AF65-F5344CB8AC3E}">
        <p14:creationId xmlns:p14="http://schemas.microsoft.com/office/powerpoint/2010/main" val="16992226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Typically, most DHPs will come with a “wand” style controller that almost looks like a remote control. This is only a controller, the thermostat itself is typically a part of the wall or ceiling indoor unit.</a:t>
            </a:r>
          </a:p>
          <a:p>
            <a:endParaRPr lang="en-US" dirty="0"/>
          </a:p>
          <a:p>
            <a:r>
              <a:rPr lang="en-US" dirty="0"/>
              <a:t>Many manufacturers also sell wall mounted thermostat style controllers. Depending on the brand, you may need additional components or simply understand the control settings in the thermostat in order to get the wall unit to also act as the thermostat – temperature detectors.</a:t>
            </a:r>
          </a:p>
          <a:p>
            <a:endParaRPr lang="en-US" dirty="0"/>
          </a:p>
          <a:p>
            <a:r>
              <a:rPr lang="en-US" dirty="0"/>
              <a:t>In addition, some of the top manufacturers also have Apps that can be used to control systems, providing flexibility for homeowners. Be sure to check with your manufacturer or distributor rep to learn if additional components, optional features/specific models are needed for these apps to work.</a:t>
            </a:r>
          </a:p>
          <a:p>
            <a:endParaRPr lang="en-US" dirty="0"/>
          </a:p>
          <a:p>
            <a:r>
              <a:rPr lang="en-US" dirty="0"/>
              <a:t>Finally, a few DHP manufacturers also have their own “smart thermostats” that work similar to Nest and Ecobee, but may not apply to all product lines that they offer.</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061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Unlike all other heating systems, the heat pump </a:t>
            </a:r>
            <a:r>
              <a:rPr lang="en-US"/>
              <a:t>does not </a:t>
            </a:r>
            <a:r>
              <a:rPr lang="en-US" dirty="0"/>
              <a:t>create the heat. It just helps move it. This is how it can achieve efficiencies greater than 100%. </a:t>
            </a:r>
          </a:p>
          <a:p>
            <a:r>
              <a:rPr lang="en-US" dirty="0"/>
              <a:t>It uses the same technology as a refrigerator, freezer, or an air-conditioner. But unlike traditional air-conditioning it is capable of switching the direction in which it pumps (or transfers) heat</a:t>
            </a:r>
            <a:r>
              <a:rPr lang="en-US"/>
              <a:t>,</a:t>
            </a:r>
            <a:r>
              <a:rPr lang="en-US" dirty="0"/>
              <a:t> so it can toggle between heating the house and cooling the house.</a:t>
            </a:r>
          </a:p>
        </p:txBody>
      </p:sp>
      <p:sp>
        <p:nvSpPr>
          <p:cNvPr id="4" name="Slide Number Placeholder 3"/>
          <p:cNvSpPr>
            <a:spLocks noGrp="1"/>
          </p:cNvSpPr>
          <p:nvPr>
            <p:ph type="sldNum" sz="quarter" idx="5"/>
          </p:nvPr>
        </p:nvSpPr>
        <p:spPr/>
        <p:txBody>
          <a:bodyPr/>
          <a:lstStyle/>
          <a:p>
            <a:fld id="{370039A9-079B-48A2-B9D0-E26DD76100BD}" type="slidenum">
              <a:rPr lang="en-US" smtClean="0"/>
              <a:t>6</a:t>
            </a:fld>
            <a:endParaRPr lang="en-US"/>
          </a:p>
        </p:txBody>
      </p:sp>
    </p:spTree>
    <p:extLst>
      <p:ext uri="{BB962C8B-B14F-4D97-AF65-F5344CB8AC3E}">
        <p14:creationId xmlns:p14="http://schemas.microsoft.com/office/powerpoint/2010/main" val="24612093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Many systems offer control over balance-point and backup activation though thermostat control or from programing the unit “board”  (i.e., using menus or dip switches).  Clear guidance should be provided to installers regarding thermostat and unit configurations and a commissioning checklist should be developed for each thermostat / equipment combination. The most careful equipment selection and design can be undone </a:t>
            </a:r>
          </a:p>
        </p:txBody>
      </p:sp>
      <p:sp>
        <p:nvSpPr>
          <p:cNvPr id="4" name="Slide Number Placeholder 3"/>
          <p:cNvSpPr>
            <a:spLocks noGrp="1"/>
          </p:cNvSpPr>
          <p:nvPr>
            <p:ph type="sldNum" sz="quarter" idx="5"/>
          </p:nvPr>
        </p:nvSpPr>
        <p:spPr/>
        <p:txBody>
          <a:bodyPr/>
          <a:lstStyle/>
          <a:p>
            <a:fld id="{370039A9-079B-48A2-B9D0-E26DD76100BD}" type="slidenum">
              <a:rPr lang="en-US" smtClean="0"/>
              <a:t>56</a:t>
            </a:fld>
            <a:endParaRPr lang="en-US"/>
          </a:p>
        </p:txBody>
      </p:sp>
    </p:spTree>
    <p:extLst>
      <p:ext uri="{BB962C8B-B14F-4D97-AF65-F5344CB8AC3E}">
        <p14:creationId xmlns:p14="http://schemas.microsoft.com/office/powerpoint/2010/main" val="20689827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33290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catch up mode, the heat pump uses a high-gear for high-output, but at significant cost to efficiency during that mode. Often it can use up more energy during catchup than it saved during a setback period. See next slide.</a:t>
            </a:r>
          </a:p>
        </p:txBody>
      </p:sp>
      <p:sp>
        <p:nvSpPr>
          <p:cNvPr id="4" name="Slide Number Placeholder 3"/>
          <p:cNvSpPr>
            <a:spLocks noGrp="1"/>
          </p:cNvSpPr>
          <p:nvPr>
            <p:ph type="sldNum" sz="quarter" idx="5"/>
          </p:nvPr>
        </p:nvSpPr>
        <p:spPr/>
        <p:txBody>
          <a:bodyPr/>
          <a:lstStyle/>
          <a:p>
            <a:fld id="{370039A9-079B-48A2-B9D0-E26DD76100BD}" type="slidenum">
              <a:rPr lang="en-US" smtClean="0"/>
              <a:t>58</a:t>
            </a:fld>
            <a:endParaRPr lang="en-US"/>
          </a:p>
        </p:txBody>
      </p:sp>
    </p:spTree>
    <p:extLst>
      <p:ext uri="{BB962C8B-B14F-4D97-AF65-F5344CB8AC3E}">
        <p14:creationId xmlns:p14="http://schemas.microsoft.com/office/powerpoint/2010/main" val="21249716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When a VCHP tries to catch up a large temperature difference, it will either operate at aggressive, inefficient speeds, or it will trigger electric resistance back up heat (also inefficient). Any savings accrued during the setback can easily be eaten up during inefficient recovery period. For long periods of time (&gt;1 day) a deep setback still saves energy. </a:t>
            </a:r>
          </a:p>
          <a:p>
            <a:r>
              <a:rPr lang="en-US"/>
              <a:t>Upon return, the home will take longer to catch up than what a gas/oil system would provide. Consider triggering the start of recovery by a timer, or a mobile app ~6-10 hours early if viable. </a:t>
            </a:r>
          </a:p>
        </p:txBody>
      </p:sp>
      <p:sp>
        <p:nvSpPr>
          <p:cNvPr id="4" name="Slide Number Placeholder 3"/>
          <p:cNvSpPr>
            <a:spLocks noGrp="1"/>
          </p:cNvSpPr>
          <p:nvPr>
            <p:ph type="sldNum" sz="quarter" idx="5"/>
          </p:nvPr>
        </p:nvSpPr>
        <p:spPr/>
        <p:txBody>
          <a:bodyPr/>
          <a:lstStyle/>
          <a:p>
            <a:fld id="{370039A9-079B-48A2-B9D0-E26DD76100BD}" type="slidenum">
              <a:rPr lang="en-US" smtClean="0"/>
              <a:t>59</a:t>
            </a:fld>
            <a:endParaRPr lang="en-US"/>
          </a:p>
        </p:txBody>
      </p:sp>
    </p:spTree>
    <p:extLst>
      <p:ext uri="{BB962C8B-B14F-4D97-AF65-F5344CB8AC3E}">
        <p14:creationId xmlns:p14="http://schemas.microsoft.com/office/powerpoint/2010/main" val="5143489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t>
            </a:r>
            <a:r>
              <a:rPr lang="en-US" i="1" dirty="0"/>
              <a:t>why</a:t>
            </a:r>
            <a:r>
              <a:rPr lang="en-US" i="0" dirty="0"/>
              <a:t> this is important to the audience. Cater to the specific audience’s roll and pre-knowledge.</a:t>
            </a:r>
          </a:p>
          <a:p>
            <a:pPr marL="228600" indent="-228600">
              <a:buFont typeface="+mj-lt"/>
              <a:buAutoNum type="arabicPeriod"/>
            </a:pPr>
            <a:r>
              <a:rPr lang="en-US" i="0" dirty="0"/>
              <a:t>Homeowner’s perspective</a:t>
            </a:r>
          </a:p>
          <a:p>
            <a:pPr marL="228600" indent="-228600">
              <a:buFont typeface="+mj-lt"/>
              <a:buAutoNum type="arabicPeriod"/>
            </a:pPr>
            <a:r>
              <a:rPr lang="en-US" i="0" dirty="0"/>
              <a:t>Contractor’s perspective</a:t>
            </a:r>
          </a:p>
          <a:p>
            <a:pPr marL="228600" indent="-228600">
              <a:buFont typeface="+mj-lt"/>
              <a:buAutoNum type="arabicPeriod"/>
            </a:pPr>
            <a:endParaRPr lang="en-US" i="0" dirty="0"/>
          </a:p>
          <a:p>
            <a:r>
              <a:rPr lang="en-US" i="0" dirty="0"/>
              <a:t>This section puts the whole package together with practical applications layering what was learned in previous sections on load calculations, sizing, design considerations, and controls.</a:t>
            </a:r>
            <a:endParaRPr lang="en-US" dirty="0"/>
          </a:p>
        </p:txBody>
      </p:sp>
      <p:sp>
        <p:nvSpPr>
          <p:cNvPr id="4" name="Slide Number Placeholder 3"/>
          <p:cNvSpPr>
            <a:spLocks noGrp="1"/>
          </p:cNvSpPr>
          <p:nvPr>
            <p:ph type="sldNum" sz="quarter" idx="5"/>
          </p:nvPr>
        </p:nvSpPr>
        <p:spPr/>
        <p:txBody>
          <a:bodyPr/>
          <a:lstStyle/>
          <a:p>
            <a:fld id="{370039A9-079B-48A2-B9D0-E26DD76100BD}" type="slidenum">
              <a:rPr lang="en-US" smtClean="0"/>
              <a:t>61</a:t>
            </a:fld>
            <a:endParaRPr lang="en-US"/>
          </a:p>
        </p:txBody>
      </p:sp>
    </p:spTree>
    <p:extLst>
      <p:ext uri="{BB962C8B-B14F-4D97-AF65-F5344CB8AC3E}">
        <p14:creationId xmlns:p14="http://schemas.microsoft.com/office/powerpoint/2010/main" val="37060404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The middle row, steps 4, 5 and 6, all occur concurrently to some degree, informing each other. If you know you are going to use supplemental heat, you will choose a differently sized heat pump and a different design setup. </a:t>
            </a:r>
          </a:p>
        </p:txBody>
      </p:sp>
      <p:sp>
        <p:nvSpPr>
          <p:cNvPr id="4" name="Slide Number Placeholder 3"/>
          <p:cNvSpPr>
            <a:spLocks noGrp="1"/>
          </p:cNvSpPr>
          <p:nvPr>
            <p:ph type="sldNum" sz="quarter" idx="5"/>
          </p:nvPr>
        </p:nvSpPr>
        <p:spPr/>
        <p:txBody>
          <a:bodyPr/>
          <a:lstStyle/>
          <a:p>
            <a:fld id="{370039A9-079B-48A2-B9D0-E26DD76100BD}" type="slidenum">
              <a:rPr lang="en-US" smtClean="0"/>
              <a:t>62</a:t>
            </a:fld>
            <a:endParaRPr lang="en-US"/>
          </a:p>
        </p:txBody>
      </p:sp>
    </p:spTree>
    <p:extLst>
      <p:ext uri="{BB962C8B-B14F-4D97-AF65-F5344CB8AC3E}">
        <p14:creationId xmlns:p14="http://schemas.microsoft.com/office/powerpoint/2010/main" val="2149715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Traditionally, HVAC trades are more concerned with under-sizing a system than oversizing. It is common to include safety factors, or consistently apply “worse case” assumptions that drive towards a higher load calculation than is the reality. Cold climate heat pumps, due to their ability to modulate need to be sized relative to precise load calculations. </a:t>
            </a:r>
          </a:p>
        </p:txBody>
      </p:sp>
      <p:sp>
        <p:nvSpPr>
          <p:cNvPr id="4" name="Slide Number Placeholder 3"/>
          <p:cNvSpPr>
            <a:spLocks noGrp="1"/>
          </p:cNvSpPr>
          <p:nvPr>
            <p:ph type="sldNum" sz="quarter" idx="5"/>
          </p:nvPr>
        </p:nvSpPr>
        <p:spPr/>
        <p:txBody>
          <a:bodyPr/>
          <a:lstStyle/>
          <a:p>
            <a:fld id="{370039A9-079B-48A2-B9D0-E26DD76100BD}" type="slidenum">
              <a:rPr lang="en-US" smtClean="0"/>
              <a:t>63</a:t>
            </a:fld>
            <a:endParaRPr lang="en-US"/>
          </a:p>
        </p:txBody>
      </p:sp>
    </p:spTree>
    <p:extLst>
      <p:ext uri="{BB962C8B-B14F-4D97-AF65-F5344CB8AC3E}">
        <p14:creationId xmlns:p14="http://schemas.microsoft.com/office/powerpoint/2010/main" val="10248299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Indoor head location is all about ensuring proper circulation of conditioned air across as much of the house as possible. Too close to the ceiling or blocked by a wall will impede air mixing. </a:t>
            </a:r>
          </a:p>
        </p:txBody>
      </p:sp>
      <p:sp>
        <p:nvSpPr>
          <p:cNvPr id="4" name="Slide Number Placeholder 3"/>
          <p:cNvSpPr>
            <a:spLocks noGrp="1"/>
          </p:cNvSpPr>
          <p:nvPr>
            <p:ph type="sldNum" sz="quarter" idx="5"/>
          </p:nvPr>
        </p:nvSpPr>
        <p:spPr/>
        <p:txBody>
          <a:bodyPr/>
          <a:lstStyle/>
          <a:p>
            <a:fld id="{370039A9-079B-48A2-B9D0-E26DD76100BD}" type="slidenum">
              <a:rPr lang="en-US" smtClean="0"/>
              <a:t>64</a:t>
            </a:fld>
            <a:endParaRPr lang="en-US"/>
          </a:p>
        </p:txBody>
      </p:sp>
    </p:spTree>
    <p:extLst>
      <p:ext uri="{BB962C8B-B14F-4D97-AF65-F5344CB8AC3E}">
        <p14:creationId xmlns:p14="http://schemas.microsoft.com/office/powerpoint/2010/main" val="12175452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Wall mounted units should be discouraged due to vibration impacts. Ground-mounting on risers is preferred. </a:t>
            </a:r>
          </a:p>
        </p:txBody>
      </p:sp>
      <p:sp>
        <p:nvSpPr>
          <p:cNvPr id="4" name="Slide Number Placeholder 3"/>
          <p:cNvSpPr>
            <a:spLocks noGrp="1"/>
          </p:cNvSpPr>
          <p:nvPr>
            <p:ph type="sldNum" sz="quarter" idx="5"/>
          </p:nvPr>
        </p:nvSpPr>
        <p:spPr/>
        <p:txBody>
          <a:bodyPr/>
          <a:lstStyle/>
          <a:p>
            <a:fld id="{370039A9-079B-48A2-B9D0-E26DD76100BD}" type="slidenum">
              <a:rPr lang="en-US" smtClean="0"/>
              <a:t>65</a:t>
            </a:fld>
            <a:endParaRPr lang="en-US"/>
          </a:p>
        </p:txBody>
      </p:sp>
    </p:spTree>
    <p:extLst>
      <p:ext uri="{BB962C8B-B14F-4D97-AF65-F5344CB8AC3E}">
        <p14:creationId xmlns:p14="http://schemas.microsoft.com/office/powerpoint/2010/main" val="1904568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discussion, or volunteers to answer the design question before revealing the suggested solutions. Multiple solutions may be viable. </a:t>
            </a:r>
          </a:p>
        </p:txBody>
      </p:sp>
      <p:sp>
        <p:nvSpPr>
          <p:cNvPr id="4" name="Slide Number Placeholder 3"/>
          <p:cNvSpPr>
            <a:spLocks noGrp="1"/>
          </p:cNvSpPr>
          <p:nvPr>
            <p:ph type="sldNum" sz="quarter" idx="5"/>
          </p:nvPr>
        </p:nvSpPr>
        <p:spPr/>
        <p:txBody>
          <a:bodyPr/>
          <a:lstStyle/>
          <a:p>
            <a:fld id="{370039A9-079B-48A2-B9D0-E26DD76100BD}" type="slidenum">
              <a:rPr lang="en-US" smtClean="0"/>
              <a:t>66</a:t>
            </a:fld>
            <a:endParaRPr lang="en-US"/>
          </a:p>
        </p:txBody>
      </p:sp>
    </p:spTree>
    <p:extLst>
      <p:ext uri="{BB962C8B-B14F-4D97-AF65-F5344CB8AC3E}">
        <p14:creationId xmlns:p14="http://schemas.microsoft.com/office/powerpoint/2010/main" val="3591953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Therefore, when we discuss energy efficiency of heat pumps, it’s not about how much of the input energy used for operation is actually delivered as useful heat, </a:t>
            </a:r>
            <a:r>
              <a:rPr lang="en-US"/>
              <a:t>it is</a:t>
            </a:r>
            <a:r>
              <a:rPr lang="en-US" dirty="0"/>
              <a:t> about how much useful heat is pumped or moved by that input energy</a:t>
            </a:r>
          </a:p>
        </p:txBody>
      </p:sp>
      <p:sp>
        <p:nvSpPr>
          <p:cNvPr id="4" name="Slide Number Placeholder 3"/>
          <p:cNvSpPr>
            <a:spLocks noGrp="1"/>
          </p:cNvSpPr>
          <p:nvPr>
            <p:ph type="sldNum" sz="quarter" idx="5"/>
          </p:nvPr>
        </p:nvSpPr>
        <p:spPr/>
        <p:txBody>
          <a:bodyPr/>
          <a:lstStyle/>
          <a:p>
            <a:fld id="{370039A9-079B-48A2-B9D0-E26DD76100BD}" type="slidenum">
              <a:rPr lang="en-US" smtClean="0"/>
              <a:t>7</a:t>
            </a:fld>
            <a:endParaRPr lang="en-US"/>
          </a:p>
        </p:txBody>
      </p:sp>
    </p:spTree>
    <p:extLst>
      <p:ext uri="{BB962C8B-B14F-4D97-AF65-F5344CB8AC3E}">
        <p14:creationId xmlns:p14="http://schemas.microsoft.com/office/powerpoint/2010/main" val="18603389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Encourage discussion, or volunteers to answer the design question before revealing the suggested solutions. Multiple solutions may be viable. </a:t>
            </a:r>
          </a:p>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67</a:t>
            </a:fld>
            <a:endParaRPr lang="en-US"/>
          </a:p>
        </p:txBody>
      </p:sp>
    </p:spTree>
    <p:extLst>
      <p:ext uri="{BB962C8B-B14F-4D97-AF65-F5344CB8AC3E}">
        <p14:creationId xmlns:p14="http://schemas.microsoft.com/office/powerpoint/2010/main" val="2483399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Encourage discussion, or volunteers to answer the design question before revealing the suggested solutions. Multiple solutions may be viable. </a:t>
            </a:r>
          </a:p>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68</a:t>
            </a:fld>
            <a:endParaRPr lang="en-US"/>
          </a:p>
        </p:txBody>
      </p:sp>
    </p:spTree>
    <p:extLst>
      <p:ext uri="{BB962C8B-B14F-4D97-AF65-F5344CB8AC3E}">
        <p14:creationId xmlns:p14="http://schemas.microsoft.com/office/powerpoint/2010/main" val="23941422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Encourage discussion to answer the design question before revealing the suggested solutions. Multiple solutions may be viable. </a:t>
            </a:r>
          </a:p>
          <a:p>
            <a:endParaRPr lang="en-US"/>
          </a:p>
          <a:p>
            <a:r>
              <a:rPr lang="en-US"/>
              <a:t>The retained supplemental heat can eventually ultimately be replaced by a ccASHP. </a:t>
            </a:r>
          </a:p>
        </p:txBody>
      </p:sp>
      <p:sp>
        <p:nvSpPr>
          <p:cNvPr id="4" name="Slide Number Placeholder 3"/>
          <p:cNvSpPr>
            <a:spLocks noGrp="1"/>
          </p:cNvSpPr>
          <p:nvPr>
            <p:ph type="sldNum" sz="quarter" idx="5"/>
          </p:nvPr>
        </p:nvSpPr>
        <p:spPr/>
        <p:txBody>
          <a:bodyPr/>
          <a:lstStyle/>
          <a:p>
            <a:fld id="{370039A9-079B-48A2-B9D0-E26DD76100BD}" type="slidenum">
              <a:rPr lang="en-US" smtClean="0"/>
              <a:t>69</a:t>
            </a:fld>
            <a:endParaRPr lang="en-US"/>
          </a:p>
        </p:txBody>
      </p:sp>
    </p:spTree>
    <p:extLst>
      <p:ext uri="{BB962C8B-B14F-4D97-AF65-F5344CB8AC3E}">
        <p14:creationId xmlns:p14="http://schemas.microsoft.com/office/powerpoint/2010/main" val="42161562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Encourage discussion on these and other design issues seen by the audience.</a:t>
            </a:r>
          </a:p>
        </p:txBody>
      </p:sp>
      <p:sp>
        <p:nvSpPr>
          <p:cNvPr id="4" name="Slide Number Placeholder 3"/>
          <p:cNvSpPr>
            <a:spLocks noGrp="1"/>
          </p:cNvSpPr>
          <p:nvPr>
            <p:ph type="sldNum" sz="quarter" idx="5"/>
          </p:nvPr>
        </p:nvSpPr>
        <p:spPr/>
        <p:txBody>
          <a:bodyPr/>
          <a:lstStyle/>
          <a:p>
            <a:fld id="{370039A9-079B-48A2-B9D0-E26DD76100BD}" type="slidenum">
              <a:rPr lang="en-US" smtClean="0"/>
              <a:t>70</a:t>
            </a:fld>
            <a:endParaRPr lang="en-US"/>
          </a:p>
        </p:txBody>
      </p:sp>
    </p:spTree>
    <p:extLst>
      <p:ext uri="{BB962C8B-B14F-4D97-AF65-F5344CB8AC3E}">
        <p14:creationId xmlns:p14="http://schemas.microsoft.com/office/powerpoint/2010/main" val="24407469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a:p>
            <a:r>
              <a:rPr lang="en-US" dirty="0"/>
              <a:t>Pick 3 out of 7 features. Talk about why they were ranked as they were.</a:t>
            </a:r>
          </a:p>
          <a:p>
            <a:endParaRPr lang="en-US" dirty="0"/>
          </a:p>
          <a:p>
            <a:r>
              <a:rPr lang="en-US" dirty="0"/>
              <a:t>Now show 7 benefits. Anyone not want to sell these?</a:t>
            </a:r>
          </a:p>
        </p:txBody>
      </p:sp>
      <p:sp>
        <p:nvSpPr>
          <p:cNvPr id="4" name="Slide Number Placeholder 3"/>
          <p:cNvSpPr>
            <a:spLocks noGrp="1"/>
          </p:cNvSpPr>
          <p:nvPr>
            <p:ph type="sldNum" sz="quarter" idx="5"/>
          </p:nvPr>
        </p:nvSpPr>
        <p:spPr/>
        <p:txBody>
          <a:bodyPr/>
          <a:lstStyle/>
          <a:p>
            <a:fld id="{370039A9-079B-48A2-B9D0-E26DD76100BD}" type="slidenum">
              <a:rPr lang="en-US" smtClean="0"/>
              <a:t>71</a:t>
            </a:fld>
            <a:endParaRPr lang="en-US"/>
          </a:p>
        </p:txBody>
      </p:sp>
    </p:spTree>
    <p:extLst>
      <p:ext uri="{BB962C8B-B14F-4D97-AF65-F5344CB8AC3E}">
        <p14:creationId xmlns:p14="http://schemas.microsoft.com/office/powerpoint/2010/main" val="22904572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0039A9-079B-48A2-B9D0-E26DD76100BD}" type="slidenum">
              <a:rPr lang="en-US" smtClean="0"/>
              <a:t>74</a:t>
            </a:fld>
            <a:endParaRPr lang="en-US"/>
          </a:p>
        </p:txBody>
      </p:sp>
    </p:spTree>
    <p:extLst>
      <p:ext uri="{BB962C8B-B14F-4D97-AF65-F5344CB8AC3E}">
        <p14:creationId xmlns:p14="http://schemas.microsoft.com/office/powerpoint/2010/main" val="34450616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0039A9-079B-48A2-B9D0-E26DD76100BD}" type="slidenum">
              <a:rPr lang="en-US" smtClean="0"/>
              <a:t>75</a:t>
            </a:fld>
            <a:endParaRPr lang="en-US"/>
          </a:p>
        </p:txBody>
      </p:sp>
    </p:spTree>
    <p:extLst>
      <p:ext uri="{BB962C8B-B14F-4D97-AF65-F5344CB8AC3E}">
        <p14:creationId xmlns:p14="http://schemas.microsoft.com/office/powerpoint/2010/main" val="3057217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energy bars shown here are approximate, and </a:t>
            </a:r>
            <a:r>
              <a:rPr lang="en-US"/>
              <a:t>they </a:t>
            </a:r>
            <a:r>
              <a:rPr lang="en-US" dirty="0"/>
              <a:t>vary depending on the outdoor air temperature. As noted on the previous slide, energy used up by the heat pump itself is used to pump the heat, not to create the heat itself.</a:t>
            </a:r>
          </a:p>
          <a:p>
            <a:endParaRPr lang="en-US" dirty="0"/>
          </a:p>
        </p:txBody>
      </p:sp>
      <p:sp>
        <p:nvSpPr>
          <p:cNvPr id="4" name="Slide Number Placeholder 3"/>
          <p:cNvSpPr>
            <a:spLocks noGrp="1"/>
          </p:cNvSpPr>
          <p:nvPr>
            <p:ph type="sldNum" sz="quarter" idx="10"/>
          </p:nvPr>
        </p:nvSpPr>
        <p:spPr/>
        <p:txBody>
          <a:bodyPr/>
          <a:lstStyle/>
          <a:p>
            <a:fld id="{E4661498-D9BD-3B40-A119-82F8726A38C5}" type="slidenum">
              <a:rPr lang="en-US" smtClean="0"/>
              <a:t>8</a:t>
            </a:fld>
            <a:endParaRPr lang="en-US"/>
          </a:p>
        </p:txBody>
      </p:sp>
    </p:spTree>
    <p:extLst>
      <p:ext uri="{BB962C8B-B14F-4D97-AF65-F5344CB8AC3E}">
        <p14:creationId xmlns:p14="http://schemas.microsoft.com/office/powerpoint/2010/main" val="2935526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Uses a vapor compression cycle – it moves refrigerant between an outdoor, and an indoor unit. It is able to toggle between heating and cooling mode, simply reversing the flow of refrigerant. </a:t>
            </a:r>
          </a:p>
          <a:p>
            <a:r>
              <a:rPr lang="en-US"/>
              <a:t>In each location, air flows over refrigerant-filled coils, either adding heat (when the air is hotter) or removing heat (when the air is cooler). </a:t>
            </a:r>
          </a:p>
          <a:p>
            <a:r>
              <a:rPr lang="en-US"/>
              <a:t>A compressor squeezes (pressurizes) the refrigerant, making it hotter as it goes to the heating end, then an expansion valve lets it depressurize causing it to cool off for the cooling end.  (Relatable Example: A compressed air duster (e.g., Dust-ff) becomes cold as its used because the compressed gas in the can is being depressurized. HPs continuously depressurize and repressurize refrigerant gas, which is known as the refrigerant cycle).  </a:t>
            </a:r>
          </a:p>
          <a:p>
            <a:r>
              <a:rPr lang="en-US"/>
              <a:t> </a:t>
            </a:r>
          </a:p>
          <a:p>
            <a:r>
              <a:rPr lang="en-US"/>
              <a:t>Inside the home, the conditioned air (hot or cold depending on the season) is distributed by a fan – either through ducts, or directly at an indoor head.</a:t>
            </a:r>
          </a:p>
          <a:p>
            <a:r>
              <a:rPr lang="en-US"/>
              <a:t>The ability to change between heating and cooling is what makes a heat pump special and differentiates it from an air-conditioner which can only pump heat in one direction.  </a:t>
            </a:r>
          </a:p>
        </p:txBody>
      </p:sp>
      <p:sp>
        <p:nvSpPr>
          <p:cNvPr id="4" name="Slide Number Placeholder 3"/>
          <p:cNvSpPr>
            <a:spLocks noGrp="1"/>
          </p:cNvSpPr>
          <p:nvPr>
            <p:ph type="sldNum" sz="quarter" idx="5"/>
          </p:nvPr>
        </p:nvSpPr>
        <p:spPr/>
        <p:txBody>
          <a:bodyPr/>
          <a:lstStyle/>
          <a:p>
            <a:fld id="{370039A9-079B-48A2-B9D0-E26DD76100BD}" type="slidenum">
              <a:rPr lang="en-US" smtClean="0"/>
              <a:t>9</a:t>
            </a:fld>
            <a:endParaRPr lang="en-US"/>
          </a:p>
        </p:txBody>
      </p:sp>
    </p:spTree>
    <p:extLst>
      <p:ext uri="{BB962C8B-B14F-4D97-AF65-F5344CB8AC3E}">
        <p14:creationId xmlns:p14="http://schemas.microsoft.com/office/powerpoint/2010/main" val="2078124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heat pumps operate using the basic principle just described.  However, some heat pumps are designed to optimize their performance for increased comfort, energy efficient operation, or when operating in cold climates.  Additionally, Heat Pump manufacturers have various trade-marked names associated with their products to describe their enhanced performance equipment in comparison to “standard” Heat Pumps.   However, very nature of heat pumps make standardizing the definition of a “cold climate” heat pump challenging.  That’s why organizations like NEEP and NEEA have worked to establish standard definitions that are applicable across manufactures.  </a:t>
            </a:r>
          </a:p>
        </p:txBody>
      </p:sp>
      <p:sp>
        <p:nvSpPr>
          <p:cNvPr id="4" name="Slide Number Placeholder 3"/>
          <p:cNvSpPr>
            <a:spLocks noGrp="1"/>
          </p:cNvSpPr>
          <p:nvPr>
            <p:ph type="sldNum" sz="quarter" idx="5"/>
          </p:nvPr>
        </p:nvSpPr>
        <p:spPr/>
        <p:txBody>
          <a:bodyPr/>
          <a:lstStyle/>
          <a:p>
            <a:fld id="{370039A9-079B-48A2-B9D0-E26DD76100BD}" type="slidenum">
              <a:rPr lang="en-US" smtClean="0"/>
              <a:t>10</a:t>
            </a:fld>
            <a:endParaRPr lang="en-US"/>
          </a:p>
        </p:txBody>
      </p:sp>
    </p:spTree>
    <p:extLst>
      <p:ext uri="{BB962C8B-B14F-4D97-AF65-F5344CB8AC3E}">
        <p14:creationId xmlns:p14="http://schemas.microsoft.com/office/powerpoint/2010/main" val="4290290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47546"/>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80545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54727"/>
            <a:ext cx="7886700" cy="47222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3BB2F1F7-4375-4B11-98A6-323DA8FC5C25}"/>
              </a:ext>
            </a:extLst>
          </p:cNvPr>
          <p:cNvSpPr>
            <a:spLocks noGrp="1"/>
          </p:cNvSpPr>
          <p:nvPr>
            <p:ph type="title"/>
          </p:nvPr>
        </p:nvSpPr>
        <p:spPr>
          <a:xfrm>
            <a:off x="628650" y="274320"/>
            <a:ext cx="7886700" cy="914400"/>
          </a:xfrm>
        </p:spPr>
        <p:txBody>
          <a:bodyPr/>
          <a:lstStyle/>
          <a:p>
            <a:r>
              <a:rPr lang="en-US" dirty="0"/>
              <a:t>Click to edit Master title style</a:t>
            </a:r>
          </a:p>
        </p:txBody>
      </p:sp>
      <p:sp>
        <p:nvSpPr>
          <p:cNvPr id="9" name="Slide Number Placeholder 6">
            <a:extLst>
              <a:ext uri="{FF2B5EF4-FFF2-40B4-BE49-F238E27FC236}">
                <a16:creationId xmlns:a16="http://schemas.microsoft.com/office/drawing/2014/main" id="{B58D18B4-0D02-4199-AD82-4D0E854E744D}"/>
              </a:ext>
            </a:extLst>
          </p:cNvPr>
          <p:cNvSpPr>
            <a:spLocks noGrp="1"/>
          </p:cNvSpPr>
          <p:nvPr>
            <p:ph type="sldNum" sz="quarter" idx="4"/>
          </p:nvPr>
        </p:nvSpPr>
        <p:spPr>
          <a:xfrm>
            <a:off x="6858000" y="640080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63D03B-4D76-4C5C-B606-7C1408D5F261}" type="slidenum">
              <a:rPr lang="en-US" smtClean="0"/>
              <a:t>‹#›</a:t>
            </a:fld>
            <a:endParaRPr lang="en-US"/>
          </a:p>
        </p:txBody>
      </p:sp>
    </p:spTree>
    <p:extLst>
      <p:ext uri="{BB962C8B-B14F-4D97-AF65-F5344CB8AC3E}">
        <p14:creationId xmlns:p14="http://schemas.microsoft.com/office/powerpoint/2010/main" val="2275126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320"/>
            <a:ext cx="7886700" cy="914400"/>
          </a:xfrm>
        </p:spPr>
        <p:txBody>
          <a:bodyPr/>
          <a:lstStyle/>
          <a:p>
            <a:r>
              <a:rPr lang="en-US" dirty="0"/>
              <a:t>Click to edit Master title style</a:t>
            </a:r>
          </a:p>
        </p:txBody>
      </p:sp>
      <p:sp>
        <p:nvSpPr>
          <p:cNvPr id="3" name="Content Placeholder 2"/>
          <p:cNvSpPr>
            <a:spLocks noGrp="1"/>
          </p:cNvSpPr>
          <p:nvPr>
            <p:ph sz="half" idx="1"/>
          </p:nvPr>
        </p:nvSpPr>
        <p:spPr>
          <a:xfrm>
            <a:off x="628650" y="1453896"/>
            <a:ext cx="3886200" cy="4718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453896"/>
            <a:ext cx="3886200" cy="4718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6">
            <a:extLst>
              <a:ext uri="{FF2B5EF4-FFF2-40B4-BE49-F238E27FC236}">
                <a16:creationId xmlns:a16="http://schemas.microsoft.com/office/drawing/2014/main" id="{6E03C53E-0EB7-4569-8259-BC97AD62A13C}"/>
              </a:ext>
            </a:extLst>
          </p:cNvPr>
          <p:cNvSpPr>
            <a:spLocks noGrp="1"/>
          </p:cNvSpPr>
          <p:nvPr>
            <p:ph type="sldNum" sz="quarter" idx="4"/>
          </p:nvPr>
        </p:nvSpPr>
        <p:spPr>
          <a:xfrm>
            <a:off x="6858000" y="640080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63D03B-4D76-4C5C-B606-7C1408D5F261}" type="slidenum">
              <a:rPr lang="en-US" smtClean="0"/>
              <a:t>‹#›</a:t>
            </a:fld>
            <a:endParaRPr lang="en-US"/>
          </a:p>
        </p:txBody>
      </p:sp>
    </p:spTree>
    <p:extLst>
      <p:ext uri="{BB962C8B-B14F-4D97-AF65-F5344CB8AC3E}">
        <p14:creationId xmlns:p14="http://schemas.microsoft.com/office/powerpoint/2010/main" val="4143668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320"/>
            <a:ext cx="7886700" cy="914400"/>
          </a:xfrm>
        </p:spPr>
        <p:txBody>
          <a:bodyPr/>
          <a:lstStyle/>
          <a:p>
            <a:r>
              <a:rPr lang="en-US"/>
              <a:t>Click to edit Master title style</a:t>
            </a:r>
          </a:p>
        </p:txBody>
      </p:sp>
      <p:sp>
        <p:nvSpPr>
          <p:cNvPr id="6" name="Slide Number Placeholder 6">
            <a:extLst>
              <a:ext uri="{FF2B5EF4-FFF2-40B4-BE49-F238E27FC236}">
                <a16:creationId xmlns:a16="http://schemas.microsoft.com/office/drawing/2014/main" id="{D5720DED-1093-4ED8-B2C6-0C9C35FE71C4}"/>
              </a:ext>
            </a:extLst>
          </p:cNvPr>
          <p:cNvSpPr>
            <a:spLocks noGrp="1"/>
          </p:cNvSpPr>
          <p:nvPr>
            <p:ph type="sldNum" sz="quarter" idx="4"/>
          </p:nvPr>
        </p:nvSpPr>
        <p:spPr>
          <a:xfrm>
            <a:off x="6858000" y="640080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63D03B-4D76-4C5C-B606-7C1408D5F261}" type="slidenum">
              <a:rPr lang="en-US" smtClean="0"/>
              <a:t>‹#›</a:t>
            </a:fld>
            <a:endParaRPr lang="en-US"/>
          </a:p>
        </p:txBody>
      </p:sp>
    </p:spTree>
    <p:extLst>
      <p:ext uri="{BB962C8B-B14F-4D97-AF65-F5344CB8AC3E}">
        <p14:creationId xmlns:p14="http://schemas.microsoft.com/office/powerpoint/2010/main" val="5442513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FCB07F4-2929-4133-967C-F8639D4E942B}"/>
              </a:ext>
            </a:extLst>
          </p:cNvPr>
          <p:cNvSpPr>
            <a:spLocks noGrp="1"/>
          </p:cNvSpPr>
          <p:nvPr>
            <p:ph type="sldNum" sz="quarter" idx="4"/>
          </p:nvPr>
        </p:nvSpPr>
        <p:spPr>
          <a:xfrm>
            <a:off x="6858000" y="640080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63D03B-4D76-4C5C-B606-7C1408D5F261}" type="slidenum">
              <a:rPr lang="en-US" smtClean="0"/>
              <a:t>‹#›</a:t>
            </a:fld>
            <a:endParaRPr lang="en-US"/>
          </a:p>
        </p:txBody>
      </p:sp>
    </p:spTree>
    <p:extLst>
      <p:ext uri="{BB962C8B-B14F-4D97-AF65-F5344CB8AC3E}">
        <p14:creationId xmlns:p14="http://schemas.microsoft.com/office/powerpoint/2010/main" val="7290892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4.jpeg"/><Relationship Id="rId7" Type="http://schemas.openxmlformats.org/officeDocument/2006/relationships/hyperlink" Target="http://www.acca.org/standards/approved-software"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hyperlink" Target="https://www.acca.org/standards/technical-manuals" TargetMode="External"/><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hyperlink" Target="https://neea.org/our-work/cold-climate-dhp-specification" TargetMode="External"/><Relationship Id="rId5" Type="http://schemas.openxmlformats.org/officeDocument/2006/relationships/hyperlink" Target="https://neep.org/sites/default/files/Sizing%20%26%20Selecting%20ASHPs%20In%20Cold%20Climates.pdf" TargetMode="Externa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hyperlink" Target="https://neep.org/sites/default/files/resources/ASHP%20Sizing%20%26%20Selecting%20-%208x11_edits.pdf" TargetMode="External"/><Relationship Id="rId5" Type="http://schemas.openxmlformats.org/officeDocument/2006/relationships/hyperlink" Target="https://neea.org/img/documents/NEEA-Cold-Climate-DHP-Spec-and-Recommendations.pdf" TargetMode="Externa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67.jpg"/><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4.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6.pn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82.png"/><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5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89.jpeg"/></Relationships>
</file>

<file path=ppt/slides/_rels/slide5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89.jpeg"/></Relationships>
</file>

<file path=ppt/slides/_rels/slide5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90.png"/><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6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6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neep.org/high-performance-air-source-heat-pumps/ccashp-specification-product-list"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hyperlink" Target="https://neea.org/our-work/cold-climate-dhp-specification" TargetMode="External"/><Relationship Id="rId4" Type="http://schemas.openxmlformats.org/officeDocument/2006/relationships/hyperlink" Target="https://neep.org/sites/default/files/Sizing%20%26%20Selecting%20ASHPs%20In%20Cold%20Climates.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comments" Target="../comments/comment1.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5D000B33-6C00-4471-8308-F13D8AADBDE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Subtitle 5">
            <a:extLst>
              <a:ext uri="{FF2B5EF4-FFF2-40B4-BE49-F238E27FC236}">
                <a16:creationId xmlns:a16="http://schemas.microsoft.com/office/drawing/2014/main" id="{7A9A34A4-DC36-46C9-A3BB-302A7CDBC524}"/>
              </a:ext>
            </a:extLst>
          </p:cNvPr>
          <p:cNvSpPr>
            <a:spLocks noGrp="1"/>
          </p:cNvSpPr>
          <p:nvPr>
            <p:ph type="subTitle" idx="1"/>
          </p:nvPr>
        </p:nvSpPr>
        <p:spPr>
          <a:xfrm>
            <a:off x="1143000" y="2763079"/>
            <a:ext cx="6858000" cy="3538330"/>
          </a:xfrm>
        </p:spPr>
        <p:txBody>
          <a:bodyPr>
            <a:normAutofit fontScale="70000" lnSpcReduction="20000"/>
          </a:bodyPr>
          <a:lstStyle/>
          <a:p>
            <a:r>
              <a:rPr lang="en-US" dirty="0"/>
              <a:t>NYSERDA has developed training material on Cold Climate Air Source Heat Pump Sizing and Design that is available for use in your training programs.</a:t>
            </a:r>
          </a:p>
          <a:p>
            <a:endParaRPr lang="en-US" dirty="0"/>
          </a:p>
          <a:p>
            <a:r>
              <a:rPr lang="en-US" dirty="0"/>
              <a:t>While some speaker notes are provided in the presentation, NYSERDA expects that trainers using this material would have significant knowledge of residential heat pump technology and applications to deliver the training effectively. Additional content, such as quizzes, recall moments, group activities and/or demos, is recommended to accompany this content as part of a comprehensive training.</a:t>
            </a:r>
          </a:p>
          <a:p>
            <a:endParaRPr lang="en-US" dirty="0"/>
          </a:p>
          <a:p>
            <a:r>
              <a:rPr lang="en-US" dirty="0"/>
              <a:t>The slides use basic, non-branded formatting to allow for the insertion of logos and/or other organizational themes and branding. You can apply themes or formatting to the Slide Master view for customization. </a:t>
            </a:r>
          </a:p>
          <a:p>
            <a:endParaRPr lang="en-US" dirty="0"/>
          </a:p>
        </p:txBody>
      </p:sp>
      <p:sp>
        <p:nvSpPr>
          <p:cNvPr id="8" name="Title 7">
            <a:extLst>
              <a:ext uri="{FF2B5EF4-FFF2-40B4-BE49-F238E27FC236}">
                <a16:creationId xmlns:a16="http://schemas.microsoft.com/office/drawing/2014/main" id="{7560CAEE-F59D-4BF1-8A92-0E2B7366455C}"/>
              </a:ext>
            </a:extLst>
          </p:cNvPr>
          <p:cNvSpPr>
            <a:spLocks noGrp="1"/>
          </p:cNvSpPr>
          <p:nvPr>
            <p:ph type="ctrTitle"/>
          </p:nvPr>
        </p:nvSpPr>
        <p:spPr>
          <a:xfrm>
            <a:off x="685800" y="1047546"/>
            <a:ext cx="7772400" cy="1258332"/>
          </a:xfrm>
        </p:spPr>
        <p:txBody>
          <a:bodyPr>
            <a:normAutofit/>
          </a:bodyPr>
          <a:lstStyle/>
          <a:p>
            <a:r>
              <a:rPr lang="en-US" sz="4000" dirty="0"/>
              <a:t>[Instruction Slide – Delete Prior to Presenting] </a:t>
            </a:r>
          </a:p>
        </p:txBody>
      </p:sp>
    </p:spTree>
    <p:extLst>
      <p:ext uri="{BB962C8B-B14F-4D97-AF65-F5344CB8AC3E}">
        <p14:creationId xmlns:p14="http://schemas.microsoft.com/office/powerpoint/2010/main" val="1584132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0E631B-27C5-4CC6-8050-97D184F0374E}"/>
              </a:ext>
            </a:extLst>
          </p:cNvPr>
          <p:cNvSpPr>
            <a:spLocks noGrp="1"/>
          </p:cNvSpPr>
          <p:nvPr>
            <p:ph type="title"/>
          </p:nvPr>
        </p:nvSpPr>
        <p:spPr/>
        <p:txBody>
          <a:bodyPr>
            <a:normAutofit/>
          </a:bodyPr>
          <a:lstStyle/>
          <a:p>
            <a:r>
              <a:rPr lang="en-US" sz="4000" dirty="0">
                <a:latin typeface="Abadi" panose="020B0604020104020204" pitchFamily="34" charset="0"/>
              </a:rPr>
              <a:t>The many names of a heat pump</a:t>
            </a:r>
          </a:p>
        </p:txBody>
      </p:sp>
      <p:sp>
        <p:nvSpPr>
          <p:cNvPr id="8" name="TextBox 7">
            <a:extLst>
              <a:ext uri="{FF2B5EF4-FFF2-40B4-BE49-F238E27FC236}">
                <a16:creationId xmlns:a16="http://schemas.microsoft.com/office/drawing/2014/main" id="{BEDB8204-2109-4A77-BE79-D785279E45E3}"/>
              </a:ext>
            </a:extLst>
          </p:cNvPr>
          <p:cNvSpPr txBox="1"/>
          <p:nvPr/>
        </p:nvSpPr>
        <p:spPr>
          <a:xfrm>
            <a:off x="4071939" y="1450766"/>
            <a:ext cx="2240613" cy="646331"/>
          </a:xfrm>
          <a:prstGeom prst="rect">
            <a:avLst/>
          </a:prstGeom>
          <a:noFill/>
        </p:spPr>
        <p:txBody>
          <a:bodyPr wrap="none" rtlCol="0">
            <a:spAutoFit/>
          </a:bodyPr>
          <a:lstStyle/>
          <a:p>
            <a:pPr algn="ctr"/>
            <a:r>
              <a:rPr lang="en-US" dirty="0"/>
              <a:t>Air Source Heat Pump</a:t>
            </a:r>
          </a:p>
          <a:p>
            <a:pPr algn="ctr"/>
            <a:r>
              <a:rPr lang="en-US" dirty="0"/>
              <a:t> (ASHP)</a:t>
            </a:r>
          </a:p>
        </p:txBody>
      </p:sp>
      <p:sp>
        <p:nvSpPr>
          <p:cNvPr id="11" name="TextBox 10">
            <a:extLst>
              <a:ext uri="{FF2B5EF4-FFF2-40B4-BE49-F238E27FC236}">
                <a16:creationId xmlns:a16="http://schemas.microsoft.com/office/drawing/2014/main" id="{7016C897-BC5A-47FE-8F1E-D9E3AFE9311B}"/>
              </a:ext>
            </a:extLst>
          </p:cNvPr>
          <p:cNvSpPr txBox="1"/>
          <p:nvPr/>
        </p:nvSpPr>
        <p:spPr>
          <a:xfrm>
            <a:off x="4772025" y="2329012"/>
            <a:ext cx="2896434" cy="646331"/>
          </a:xfrm>
          <a:prstGeom prst="rect">
            <a:avLst/>
          </a:prstGeom>
          <a:noFill/>
        </p:spPr>
        <p:txBody>
          <a:bodyPr wrap="none" rtlCol="0">
            <a:spAutoFit/>
          </a:bodyPr>
          <a:lstStyle/>
          <a:p>
            <a:r>
              <a:rPr lang="en-US"/>
              <a:t>Variable Capacity Heat Pump</a:t>
            </a:r>
          </a:p>
          <a:p>
            <a:pPr algn="ctr"/>
            <a:r>
              <a:rPr lang="en-US"/>
              <a:t>(VCHP) </a:t>
            </a:r>
          </a:p>
        </p:txBody>
      </p:sp>
      <p:sp>
        <p:nvSpPr>
          <p:cNvPr id="13" name="TextBox 12">
            <a:extLst>
              <a:ext uri="{FF2B5EF4-FFF2-40B4-BE49-F238E27FC236}">
                <a16:creationId xmlns:a16="http://schemas.microsoft.com/office/drawing/2014/main" id="{22C7739F-915A-4D91-96E4-5638FCA4F287}"/>
              </a:ext>
            </a:extLst>
          </p:cNvPr>
          <p:cNvSpPr txBox="1"/>
          <p:nvPr/>
        </p:nvSpPr>
        <p:spPr>
          <a:xfrm>
            <a:off x="5523380" y="3228540"/>
            <a:ext cx="3620620" cy="646331"/>
          </a:xfrm>
          <a:prstGeom prst="rect">
            <a:avLst/>
          </a:prstGeom>
          <a:noFill/>
        </p:spPr>
        <p:txBody>
          <a:bodyPr wrap="square" rtlCol="0">
            <a:spAutoFit/>
          </a:bodyPr>
          <a:lstStyle/>
          <a:p>
            <a:r>
              <a:rPr lang="en-US" dirty="0"/>
              <a:t>Cold Climate Air Source Heat Pump </a:t>
            </a:r>
          </a:p>
          <a:p>
            <a:pPr algn="ctr"/>
            <a:r>
              <a:rPr lang="en-US" dirty="0"/>
              <a:t>(ccASHP)</a:t>
            </a:r>
          </a:p>
        </p:txBody>
      </p:sp>
      <p:sp>
        <p:nvSpPr>
          <p:cNvPr id="12" name="Rectangle 11">
            <a:extLst>
              <a:ext uri="{FF2B5EF4-FFF2-40B4-BE49-F238E27FC236}">
                <a16:creationId xmlns:a16="http://schemas.microsoft.com/office/drawing/2014/main" id="{B6B35FBD-2412-46D5-B632-15AFD3E3D515}"/>
              </a:ext>
            </a:extLst>
          </p:cNvPr>
          <p:cNvSpPr/>
          <p:nvPr/>
        </p:nvSpPr>
        <p:spPr>
          <a:xfrm>
            <a:off x="5523380" y="4048582"/>
            <a:ext cx="3306996" cy="646331"/>
          </a:xfrm>
          <a:prstGeom prst="rect">
            <a:avLst/>
          </a:prstGeom>
        </p:spPr>
        <p:txBody>
          <a:bodyPr wrap="none">
            <a:spAutoFit/>
          </a:bodyPr>
          <a:lstStyle/>
          <a:p>
            <a:pPr algn="ctr"/>
            <a:r>
              <a:rPr lang="en-US" dirty="0"/>
              <a:t>Cold Climate Ductless Heat Pump</a:t>
            </a:r>
          </a:p>
          <a:p>
            <a:pPr algn="ctr"/>
            <a:r>
              <a:rPr lang="en-US" dirty="0"/>
              <a:t> (</a:t>
            </a:r>
            <a:r>
              <a:rPr lang="en-US"/>
              <a:t>ccDHP</a:t>
            </a:r>
            <a:r>
              <a:rPr lang="en-US" dirty="0"/>
              <a:t>)</a:t>
            </a:r>
          </a:p>
        </p:txBody>
      </p:sp>
      <p:grpSp>
        <p:nvGrpSpPr>
          <p:cNvPr id="18" name="Group 17">
            <a:extLst>
              <a:ext uri="{FF2B5EF4-FFF2-40B4-BE49-F238E27FC236}">
                <a16:creationId xmlns:a16="http://schemas.microsoft.com/office/drawing/2014/main" id="{FB945157-FB0B-4207-A41F-BDCE2088D1A9}"/>
              </a:ext>
            </a:extLst>
          </p:cNvPr>
          <p:cNvGrpSpPr/>
          <p:nvPr/>
        </p:nvGrpSpPr>
        <p:grpSpPr>
          <a:xfrm>
            <a:off x="304800" y="1681166"/>
            <a:ext cx="4393581" cy="4389120"/>
            <a:chOff x="628650" y="1681166"/>
            <a:chExt cx="4393581" cy="4389120"/>
          </a:xfrm>
        </p:grpSpPr>
        <p:sp>
          <p:nvSpPr>
            <p:cNvPr id="7" name="Oval 6">
              <a:extLst>
                <a:ext uri="{FF2B5EF4-FFF2-40B4-BE49-F238E27FC236}">
                  <a16:creationId xmlns:a16="http://schemas.microsoft.com/office/drawing/2014/main" id="{B487712E-A80F-430D-9EBB-40520893A768}"/>
                </a:ext>
              </a:extLst>
            </p:cNvPr>
            <p:cNvSpPr>
              <a:spLocks noChangeAspect="1"/>
            </p:cNvSpPr>
            <p:nvPr/>
          </p:nvSpPr>
          <p:spPr>
            <a:xfrm>
              <a:off x="628650" y="1681166"/>
              <a:ext cx="4393581" cy="4389120"/>
            </a:xfrm>
            <a:prstGeom prst="ellipse">
              <a:avLst/>
            </a:prstGeom>
            <a:solidFill>
              <a:srgbClr val="0069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1264D76-5320-43C0-87A7-A1EDD499276F}"/>
                </a:ext>
              </a:extLst>
            </p:cNvPr>
            <p:cNvSpPr>
              <a:spLocks noChangeAspect="1"/>
            </p:cNvSpPr>
            <p:nvPr/>
          </p:nvSpPr>
          <p:spPr>
            <a:xfrm>
              <a:off x="2461911" y="2596864"/>
              <a:ext cx="2560320" cy="2557724"/>
            </a:xfrm>
            <a:prstGeom prst="ellipse">
              <a:avLst/>
            </a:prstGeom>
            <a:solidFill>
              <a:srgbClr val="37B34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ECF76CB-5E1D-4AA3-9BB5-5C3BD59605BD}"/>
                </a:ext>
              </a:extLst>
            </p:cNvPr>
            <p:cNvSpPr>
              <a:spLocks noChangeAspect="1"/>
            </p:cNvSpPr>
            <p:nvPr/>
          </p:nvSpPr>
          <p:spPr>
            <a:xfrm>
              <a:off x="3100041" y="2888332"/>
              <a:ext cx="1922190" cy="1920240"/>
            </a:xfrm>
            <a:prstGeom prst="ellipse">
              <a:avLst/>
            </a:prstGeom>
            <a:solidFill>
              <a:srgbClr val="D4E8F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ECF68C5-17B6-40BE-AB7B-A359AB83E9E6}"/>
                </a:ext>
              </a:extLst>
            </p:cNvPr>
            <p:cNvSpPr>
              <a:spLocks noChangeAspect="1"/>
            </p:cNvSpPr>
            <p:nvPr/>
          </p:nvSpPr>
          <p:spPr>
            <a:xfrm>
              <a:off x="4016391" y="3373315"/>
              <a:ext cx="1005840" cy="1004822"/>
            </a:xfrm>
            <a:prstGeom prst="ellipse">
              <a:avLst/>
            </a:prstGeom>
            <a:solidFill>
              <a:srgbClr val="F0A91E"/>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16" name="Picture 4" descr="neep logo - Steven Winter Associates, Inc.">
            <a:extLst>
              <a:ext uri="{FF2B5EF4-FFF2-40B4-BE49-F238E27FC236}">
                <a16:creationId xmlns:a16="http://schemas.microsoft.com/office/drawing/2014/main" id="{0D076408-908C-475D-92E4-FD68082813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5044" y="3409731"/>
            <a:ext cx="360127" cy="34907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NEEA (@nwalliance) | Twitter">
            <a:extLst>
              <a:ext uri="{FF2B5EF4-FFF2-40B4-BE49-F238E27FC236}">
                <a16:creationId xmlns:a16="http://schemas.microsoft.com/office/drawing/2014/main" id="{520994CC-F929-401D-AEA3-32B9BDD615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8041" y="4124745"/>
            <a:ext cx="420264" cy="42026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C09EDC6E-9E43-4224-AB86-5E817C835245}"/>
              </a:ext>
            </a:extLst>
          </p:cNvPr>
          <p:cNvSpPr/>
          <p:nvPr/>
        </p:nvSpPr>
        <p:spPr>
          <a:xfrm>
            <a:off x="4014610" y="1443612"/>
            <a:ext cx="2354807" cy="671679"/>
          </a:xfrm>
          <a:prstGeom prst="roundRect">
            <a:avLst/>
          </a:prstGeom>
          <a:noFill/>
          <a:ln>
            <a:solidFill>
              <a:srgbClr val="0069A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DBC39194-6D5E-447B-AADB-8B133FCD2B9F}"/>
              </a:ext>
            </a:extLst>
          </p:cNvPr>
          <p:cNvSpPr/>
          <p:nvPr/>
        </p:nvSpPr>
        <p:spPr>
          <a:xfrm>
            <a:off x="4754044" y="2306987"/>
            <a:ext cx="2949334" cy="671679"/>
          </a:xfrm>
          <a:prstGeom prst="roundRect">
            <a:avLst/>
          </a:prstGeom>
          <a:noFill/>
          <a:ln>
            <a:solidFill>
              <a:srgbClr val="37B34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C7867DE4-D4F9-411D-A65B-3B9A0FFEA335}"/>
              </a:ext>
            </a:extLst>
          </p:cNvPr>
          <p:cNvSpPr/>
          <p:nvPr/>
        </p:nvSpPr>
        <p:spPr>
          <a:xfrm>
            <a:off x="4974239" y="3228540"/>
            <a:ext cx="4004163" cy="671679"/>
          </a:xfrm>
          <a:prstGeom prst="roundRect">
            <a:avLst/>
          </a:prstGeom>
          <a:noFill/>
          <a:ln>
            <a:solidFill>
              <a:srgbClr val="D4E8F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6B6BE24F-56E0-423A-A4FB-481B788705F4}"/>
              </a:ext>
            </a:extLst>
          </p:cNvPr>
          <p:cNvSpPr/>
          <p:nvPr/>
        </p:nvSpPr>
        <p:spPr>
          <a:xfrm>
            <a:off x="4971891" y="4005485"/>
            <a:ext cx="4004163" cy="671679"/>
          </a:xfrm>
          <a:prstGeom prst="roundRect">
            <a:avLst/>
          </a:prstGeom>
          <a:noFill/>
          <a:ln>
            <a:solidFill>
              <a:srgbClr val="F0A91E"/>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1" name="TextBox 20">
            <a:extLst>
              <a:ext uri="{FF2B5EF4-FFF2-40B4-BE49-F238E27FC236}">
                <a16:creationId xmlns:a16="http://schemas.microsoft.com/office/drawing/2014/main" id="{B75A3422-D491-4C84-AC04-F0F1475D3D3C}"/>
              </a:ext>
            </a:extLst>
          </p:cNvPr>
          <p:cNvSpPr txBox="1"/>
          <p:nvPr/>
        </p:nvSpPr>
        <p:spPr>
          <a:xfrm>
            <a:off x="4772025" y="4772385"/>
            <a:ext cx="3858485" cy="1631216"/>
          </a:xfrm>
          <a:prstGeom prst="rect">
            <a:avLst/>
          </a:prstGeom>
          <a:noFill/>
          <a:ln>
            <a:solidFill>
              <a:schemeClr val="accent6"/>
            </a:solidFill>
          </a:ln>
        </p:spPr>
        <p:txBody>
          <a:bodyPr wrap="square" rtlCol="0">
            <a:spAutoFit/>
          </a:bodyPr>
          <a:lstStyle/>
          <a:p>
            <a:r>
              <a:rPr lang="en-US" dirty="0"/>
              <a:t>Also Known As:</a:t>
            </a:r>
          </a:p>
          <a:p>
            <a:pPr marL="285750" indent="-285750">
              <a:buFont typeface="Wingdings" panose="05000000000000000000" pitchFamily="2" charset="2"/>
              <a:buChar char="Ø"/>
            </a:pPr>
            <a:r>
              <a:rPr lang="en-US" sz="1400" dirty="0"/>
              <a:t>Inverter driven </a:t>
            </a:r>
          </a:p>
          <a:p>
            <a:pPr marL="285750" indent="-285750">
              <a:buFont typeface="Wingdings" panose="05000000000000000000" pitchFamily="2" charset="2"/>
              <a:buChar char="Ø"/>
            </a:pPr>
            <a:r>
              <a:rPr lang="en-US" sz="1400" dirty="0"/>
              <a:t>Extended capacity </a:t>
            </a:r>
          </a:p>
          <a:p>
            <a:pPr marL="285750" indent="-285750">
              <a:buFont typeface="Wingdings" panose="05000000000000000000" pitchFamily="2" charset="2"/>
              <a:buChar char="Ø"/>
            </a:pPr>
            <a:r>
              <a:rPr lang="en-US" sz="1400" dirty="0"/>
              <a:t>Extra performance</a:t>
            </a:r>
          </a:p>
          <a:p>
            <a:pPr marL="285750" indent="-285750">
              <a:buFont typeface="Wingdings" panose="05000000000000000000" pitchFamily="2" charset="2"/>
              <a:buChar char="Ø"/>
            </a:pPr>
            <a:r>
              <a:rPr lang="en-US" sz="1400" dirty="0"/>
              <a:t>Extreme climate</a:t>
            </a:r>
          </a:p>
          <a:p>
            <a:pPr marL="285750" indent="-285750">
              <a:buFont typeface="Wingdings" panose="05000000000000000000" pitchFamily="2" charset="2"/>
              <a:buChar char="Ø"/>
            </a:pPr>
            <a:r>
              <a:rPr lang="en-US" sz="1400" dirty="0"/>
              <a:t>Various branded trade-names:</a:t>
            </a:r>
          </a:p>
          <a:p>
            <a:pPr lvl="1"/>
            <a:r>
              <a:rPr lang="en-US" sz="1200" dirty="0"/>
              <a:t>Hyper heat®, Aurora ®, Halcyon </a:t>
            </a:r>
            <a:r>
              <a:rPr lang="en-US" sz="1200" dirty="0" err="1"/>
              <a:t>XLTH</a:t>
            </a:r>
            <a:r>
              <a:rPr lang="en-US" sz="1200" dirty="0"/>
              <a:t> ®, Max-Heat ®</a:t>
            </a:r>
          </a:p>
        </p:txBody>
      </p:sp>
    </p:spTree>
    <p:extLst>
      <p:ext uri="{BB962C8B-B14F-4D97-AF65-F5344CB8AC3E}">
        <p14:creationId xmlns:p14="http://schemas.microsoft.com/office/powerpoint/2010/main" val="1942189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A197F1D-C4E1-4E7D-9123-55DFC2AF0B13}"/>
              </a:ext>
            </a:extLst>
          </p:cNvPr>
          <p:cNvSpPr txBox="1"/>
          <p:nvPr/>
        </p:nvSpPr>
        <p:spPr>
          <a:xfrm>
            <a:off x="5855929" y="1871781"/>
            <a:ext cx="3044475" cy="4647426"/>
          </a:xfrm>
          <a:prstGeom prst="rect">
            <a:avLst/>
          </a:prstGeom>
          <a:noFill/>
        </p:spPr>
        <p:txBody>
          <a:bodyPr wrap="square" rtlCol="0">
            <a:spAutoFit/>
          </a:bodyPr>
          <a:lstStyle/>
          <a:p>
            <a:pPr marL="285750" indent="-285750">
              <a:buFont typeface="Arial" panose="020B0604020202020204" pitchFamily="34" charset="0"/>
              <a:buChar char="•"/>
            </a:pPr>
            <a:r>
              <a:rPr lang="en-US" dirty="0"/>
              <a:t>Specially tuned to do well in cold climates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Meets efficiency and capacity criteria set forth by the Northeast Energy Efficiency Partnership (NEEP)</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Improved components combine to provide </a:t>
            </a:r>
            <a:r>
              <a:rPr lang="en-US" i="1" dirty="0"/>
              <a:t>variable</a:t>
            </a:r>
            <a:r>
              <a:rPr lang="en-US" dirty="0"/>
              <a:t> speeds</a:t>
            </a:r>
            <a:endParaRPr lang="en-US" sz="1600" dirty="0"/>
          </a:p>
          <a:p>
            <a:pPr marL="742950" lvl="1" indent="-285750">
              <a:buFont typeface="Arial" panose="020B0604020202020204" pitchFamily="34" charset="0"/>
              <a:buChar char="•"/>
            </a:pPr>
            <a:r>
              <a:rPr lang="en-US" sz="1600" dirty="0"/>
              <a:t>Standard heat pumps are single-speed or two-speed only</a:t>
            </a:r>
          </a:p>
          <a:p>
            <a:pPr marL="742950" lvl="1" indent="-285750">
              <a:buFont typeface="Arial" panose="020B0604020202020204" pitchFamily="34" charset="0"/>
              <a:buChar char="•"/>
            </a:pPr>
            <a:r>
              <a:rPr lang="en-US" sz="1600" dirty="0"/>
              <a:t>Akin to a fixed speed bike vs. a 21-gear bike</a:t>
            </a:r>
          </a:p>
        </p:txBody>
      </p:sp>
      <p:sp>
        <p:nvSpPr>
          <p:cNvPr id="2" name="Title 1">
            <a:extLst>
              <a:ext uri="{FF2B5EF4-FFF2-40B4-BE49-F238E27FC236}">
                <a16:creationId xmlns:a16="http://schemas.microsoft.com/office/drawing/2014/main" id="{99011A76-933F-4801-B8D7-BC6D11EFF4E2}"/>
              </a:ext>
            </a:extLst>
          </p:cNvPr>
          <p:cNvSpPr>
            <a:spLocks noGrp="1"/>
          </p:cNvSpPr>
          <p:nvPr>
            <p:ph type="title"/>
          </p:nvPr>
        </p:nvSpPr>
        <p:spPr/>
        <p:txBody>
          <a:bodyPr>
            <a:normAutofit fontScale="90000"/>
          </a:bodyPr>
          <a:lstStyle/>
          <a:p>
            <a:r>
              <a:rPr lang="en-US" sz="4000" dirty="0">
                <a:latin typeface="Abadi" panose="020B0604020104020204" pitchFamily="34" charset="0"/>
              </a:rPr>
              <a:t>Cold Climate Air Source Heat Pumps</a:t>
            </a:r>
          </a:p>
        </p:txBody>
      </p:sp>
      <p:sp>
        <p:nvSpPr>
          <p:cNvPr id="8" name="Slide Number Placeholder 4">
            <a:extLst>
              <a:ext uri="{FF2B5EF4-FFF2-40B4-BE49-F238E27FC236}">
                <a16:creationId xmlns:a16="http://schemas.microsoft.com/office/drawing/2014/main" id="{F2E6A633-4626-4048-A13C-F3CDC2789D9B}"/>
              </a:ext>
            </a:extLst>
          </p:cNvPr>
          <p:cNvSpPr>
            <a:spLocks noGrp="1"/>
          </p:cNvSpPr>
          <p:nvPr>
            <p:ph type="sldNum" sz="quarter" idx="4"/>
          </p:nvPr>
        </p:nvSpPr>
        <p:spPr/>
        <p:txBody>
          <a:bodyPr/>
          <a:lstStyle/>
          <a:p>
            <a:fld id="{E6166F9C-AA76-49A4-852C-289CB63A6674}" type="slidenum">
              <a:rPr lang="en-US" smtClean="0"/>
              <a:t>11</a:t>
            </a:fld>
            <a:endParaRPr lang="en-US"/>
          </a:p>
        </p:txBody>
      </p:sp>
      <p:pic>
        <p:nvPicPr>
          <p:cNvPr id="6" name="Picture 5" descr="A close up of a logo&#10;&#10;Description automatically generated">
            <a:extLst>
              <a:ext uri="{FF2B5EF4-FFF2-40B4-BE49-F238E27FC236}">
                <a16:creationId xmlns:a16="http://schemas.microsoft.com/office/drawing/2014/main" id="{99BE1436-1ED0-437A-BED5-B7B9EB6E1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8107" y="5446284"/>
            <a:ext cx="726297" cy="955562"/>
          </a:xfrm>
          <a:prstGeom prst="rect">
            <a:avLst/>
          </a:prstGeom>
        </p:spPr>
      </p:pic>
      <p:cxnSp>
        <p:nvCxnSpPr>
          <p:cNvPr id="25" name="Straight Connector 24">
            <a:extLst>
              <a:ext uri="{FF2B5EF4-FFF2-40B4-BE49-F238E27FC236}">
                <a16:creationId xmlns:a16="http://schemas.microsoft.com/office/drawing/2014/main" id="{131C99DB-774C-4FFD-A889-166C7171224C}"/>
              </a:ext>
            </a:extLst>
          </p:cNvPr>
          <p:cNvCxnSpPr>
            <a:cxnSpLocks/>
          </p:cNvCxnSpPr>
          <p:nvPr/>
        </p:nvCxnSpPr>
        <p:spPr>
          <a:xfrm>
            <a:off x="5855929" y="1908532"/>
            <a:ext cx="0" cy="4559300"/>
          </a:xfrm>
          <a:prstGeom prst="line">
            <a:avLst/>
          </a:prstGeom>
        </p:spPr>
        <p:style>
          <a:lnRef idx="3">
            <a:schemeClr val="accent3"/>
          </a:lnRef>
          <a:fillRef idx="0">
            <a:schemeClr val="accent3"/>
          </a:fillRef>
          <a:effectRef idx="2">
            <a:schemeClr val="accent3"/>
          </a:effectRef>
          <a:fontRef idx="minor">
            <a:schemeClr val="tx1"/>
          </a:fontRef>
        </p:style>
      </p:cxnSp>
      <p:pic>
        <p:nvPicPr>
          <p:cNvPr id="10" name="Picture 9" descr="Graphical user interface&#10;&#10;Description automatically generated">
            <a:extLst>
              <a:ext uri="{FF2B5EF4-FFF2-40B4-BE49-F238E27FC236}">
                <a16:creationId xmlns:a16="http://schemas.microsoft.com/office/drawing/2014/main" id="{DB451594-3910-1F48-8BB2-5B9F3CCC4B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766" y="1586772"/>
            <a:ext cx="6599291" cy="4949468"/>
          </a:xfrm>
          <a:prstGeom prst="rect">
            <a:avLst/>
          </a:prstGeom>
        </p:spPr>
      </p:pic>
    </p:spTree>
    <p:extLst>
      <p:ext uri="{BB962C8B-B14F-4D97-AF65-F5344CB8AC3E}">
        <p14:creationId xmlns:p14="http://schemas.microsoft.com/office/powerpoint/2010/main" val="3847551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Text&#10;&#10;Description automatically generated">
            <a:extLst>
              <a:ext uri="{FF2B5EF4-FFF2-40B4-BE49-F238E27FC236}">
                <a16:creationId xmlns:a16="http://schemas.microsoft.com/office/drawing/2014/main" id="{30A5684C-FF3B-4B5E-B7B7-F016A18EEE8D}"/>
              </a:ext>
            </a:extLst>
          </p:cNvPr>
          <p:cNvPicPr>
            <a:picLocks noChangeAspect="1"/>
          </p:cNvPicPr>
          <p:nvPr/>
        </p:nvPicPr>
        <p:blipFill>
          <a:blip r:embed="rId3"/>
          <a:stretch>
            <a:fillRect/>
          </a:stretch>
        </p:blipFill>
        <p:spPr>
          <a:xfrm>
            <a:off x="179434" y="1265110"/>
            <a:ext cx="8425254" cy="6314727"/>
          </a:xfrm>
          <a:prstGeom prst="rect">
            <a:avLst/>
          </a:prstGeom>
        </p:spPr>
      </p:pic>
      <p:sp>
        <p:nvSpPr>
          <p:cNvPr id="14" name="Title 13">
            <a:extLst>
              <a:ext uri="{FF2B5EF4-FFF2-40B4-BE49-F238E27FC236}">
                <a16:creationId xmlns:a16="http://schemas.microsoft.com/office/drawing/2014/main" id="{F22A3072-4A2A-44EE-B2E4-147D06362929}"/>
              </a:ext>
            </a:extLst>
          </p:cNvPr>
          <p:cNvSpPr>
            <a:spLocks noGrp="1"/>
          </p:cNvSpPr>
          <p:nvPr>
            <p:ph type="title"/>
          </p:nvPr>
        </p:nvSpPr>
        <p:spPr/>
        <p:txBody>
          <a:bodyPr>
            <a:normAutofit/>
          </a:bodyPr>
          <a:lstStyle/>
          <a:p>
            <a:r>
              <a:rPr lang="en-US" sz="4000" dirty="0">
                <a:latin typeface="Abadi" panose="020B0604020104020204" pitchFamily="34" charset="0"/>
              </a:rPr>
              <a:t>Heat Pump Components</a:t>
            </a:r>
          </a:p>
        </p:txBody>
      </p:sp>
      <p:sp>
        <p:nvSpPr>
          <p:cNvPr id="29" name="Slide Number Placeholder 4">
            <a:extLst>
              <a:ext uri="{FF2B5EF4-FFF2-40B4-BE49-F238E27FC236}">
                <a16:creationId xmlns:a16="http://schemas.microsoft.com/office/drawing/2014/main" id="{D1E0D871-29D6-4859-A83D-A8534A815726}"/>
              </a:ext>
            </a:extLst>
          </p:cNvPr>
          <p:cNvSpPr>
            <a:spLocks noGrp="1"/>
          </p:cNvSpPr>
          <p:nvPr>
            <p:ph type="sldNum" sz="quarter" idx="4"/>
          </p:nvPr>
        </p:nvSpPr>
        <p:spPr/>
        <p:txBody>
          <a:bodyPr/>
          <a:lstStyle/>
          <a:p>
            <a:fld id="{E6166F9C-AA76-49A4-852C-289CB63A6674}" type="slidenum">
              <a:rPr lang="en-US" smtClean="0"/>
              <a:t>12</a:t>
            </a:fld>
            <a:endParaRPr lang="en-US"/>
          </a:p>
        </p:txBody>
      </p:sp>
      <p:grpSp>
        <p:nvGrpSpPr>
          <p:cNvPr id="8" name="Group 7">
            <a:extLst>
              <a:ext uri="{FF2B5EF4-FFF2-40B4-BE49-F238E27FC236}">
                <a16:creationId xmlns:a16="http://schemas.microsoft.com/office/drawing/2014/main" id="{71DEFF75-C9FA-4766-8472-FC99C5611E26}"/>
              </a:ext>
            </a:extLst>
          </p:cNvPr>
          <p:cNvGrpSpPr/>
          <p:nvPr/>
        </p:nvGrpSpPr>
        <p:grpSpPr>
          <a:xfrm>
            <a:off x="3406003" y="3959917"/>
            <a:ext cx="1872354" cy="2029009"/>
            <a:chOff x="3457515" y="5190065"/>
            <a:chExt cx="1927284" cy="1205388"/>
          </a:xfrm>
        </p:grpSpPr>
        <p:sp>
          <p:nvSpPr>
            <p:cNvPr id="10" name="Rectangle 9">
              <a:extLst>
                <a:ext uri="{FF2B5EF4-FFF2-40B4-BE49-F238E27FC236}">
                  <a16:creationId xmlns:a16="http://schemas.microsoft.com/office/drawing/2014/main" id="{0EA1C78B-DDC9-41EA-932A-AF2A7029F81F}"/>
                </a:ext>
              </a:extLst>
            </p:cNvPr>
            <p:cNvSpPr/>
            <p:nvPr/>
          </p:nvSpPr>
          <p:spPr>
            <a:xfrm>
              <a:off x="3759200" y="5190065"/>
              <a:ext cx="1625599" cy="1041400"/>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defTabSz="914400" fontAlgn="base">
                <a:spcBef>
                  <a:spcPct val="0"/>
                </a:spcBef>
                <a:spcAft>
                  <a:spcPct val="0"/>
                </a:spcAft>
                <a:defRPr/>
              </a:pPr>
              <a:endParaRPr lang="en-US">
                <a:solidFill>
                  <a:prstClr val="white"/>
                </a:solidFill>
                <a:latin typeface="Arial"/>
              </a:endParaRPr>
            </a:p>
          </p:txBody>
        </p:sp>
        <p:sp>
          <p:nvSpPr>
            <p:cNvPr id="6" name="TextBox 5">
              <a:extLst>
                <a:ext uri="{FF2B5EF4-FFF2-40B4-BE49-F238E27FC236}">
                  <a16:creationId xmlns:a16="http://schemas.microsoft.com/office/drawing/2014/main" id="{AF41F617-6CDF-455E-9782-2B4556D8DB9D}"/>
                </a:ext>
              </a:extLst>
            </p:cNvPr>
            <p:cNvSpPr txBox="1"/>
            <p:nvPr/>
          </p:nvSpPr>
          <p:spPr>
            <a:xfrm>
              <a:off x="3457515" y="6176041"/>
              <a:ext cx="301685" cy="219412"/>
            </a:xfrm>
            <a:prstGeom prst="rect">
              <a:avLst/>
            </a:prstGeom>
            <a:noFill/>
          </p:spPr>
          <p:txBody>
            <a:bodyPr wrap="square" rtlCol="0">
              <a:spAutoFit/>
            </a:bodyPr>
            <a:lstStyle/>
            <a:p>
              <a:pPr defTabSz="914400" fontAlgn="base">
                <a:spcBef>
                  <a:spcPct val="0"/>
                </a:spcBef>
                <a:spcAft>
                  <a:spcPct val="0"/>
                </a:spcAft>
                <a:defRPr/>
              </a:pPr>
              <a:r>
                <a:rPr lang="en-US">
                  <a:solidFill>
                    <a:srgbClr val="003C71"/>
                  </a:solidFill>
                  <a:latin typeface="Calibri" pitchFamily="34" charset="0"/>
                  <a:cs typeface="Arial" charset="0"/>
                </a:rPr>
                <a:t>3</a:t>
              </a:r>
            </a:p>
          </p:txBody>
        </p:sp>
      </p:grpSp>
      <p:grpSp>
        <p:nvGrpSpPr>
          <p:cNvPr id="11" name="Group 10">
            <a:extLst>
              <a:ext uri="{FF2B5EF4-FFF2-40B4-BE49-F238E27FC236}">
                <a16:creationId xmlns:a16="http://schemas.microsoft.com/office/drawing/2014/main" id="{4F3B7992-76C1-46F9-85BC-C86023B151B3}"/>
              </a:ext>
            </a:extLst>
          </p:cNvPr>
          <p:cNvGrpSpPr/>
          <p:nvPr/>
        </p:nvGrpSpPr>
        <p:grpSpPr>
          <a:xfrm>
            <a:off x="133739" y="1536217"/>
            <a:ext cx="1698171" cy="1352093"/>
            <a:chOff x="1388533" y="4697396"/>
            <a:chExt cx="1625599" cy="1352093"/>
          </a:xfrm>
        </p:grpSpPr>
        <p:sp>
          <p:nvSpPr>
            <p:cNvPr id="9" name="Rectangle 8">
              <a:extLst>
                <a:ext uri="{FF2B5EF4-FFF2-40B4-BE49-F238E27FC236}">
                  <a16:creationId xmlns:a16="http://schemas.microsoft.com/office/drawing/2014/main" id="{B243E760-98E9-491D-9E56-C7E15823BAD0}"/>
                </a:ext>
              </a:extLst>
            </p:cNvPr>
            <p:cNvSpPr/>
            <p:nvPr/>
          </p:nvSpPr>
          <p:spPr>
            <a:xfrm>
              <a:off x="1388533" y="5008089"/>
              <a:ext cx="1625599" cy="1041400"/>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defTabSz="914400" fontAlgn="base">
                <a:spcBef>
                  <a:spcPct val="0"/>
                </a:spcBef>
                <a:spcAft>
                  <a:spcPct val="0"/>
                </a:spcAft>
                <a:defRPr/>
              </a:pPr>
              <a:endParaRPr lang="en-US">
                <a:solidFill>
                  <a:prstClr val="white"/>
                </a:solidFill>
                <a:latin typeface="Arial"/>
              </a:endParaRPr>
            </a:p>
          </p:txBody>
        </p:sp>
        <p:sp>
          <p:nvSpPr>
            <p:cNvPr id="12" name="TextBox 11">
              <a:extLst>
                <a:ext uri="{FF2B5EF4-FFF2-40B4-BE49-F238E27FC236}">
                  <a16:creationId xmlns:a16="http://schemas.microsoft.com/office/drawing/2014/main" id="{DE34D246-E305-4FD8-B39D-F03B7980CE1C}"/>
                </a:ext>
              </a:extLst>
            </p:cNvPr>
            <p:cNvSpPr txBox="1"/>
            <p:nvPr/>
          </p:nvSpPr>
          <p:spPr>
            <a:xfrm>
              <a:off x="2726421" y="4697396"/>
              <a:ext cx="247647" cy="369332"/>
            </a:xfrm>
            <a:prstGeom prst="rect">
              <a:avLst/>
            </a:prstGeom>
            <a:noFill/>
          </p:spPr>
          <p:txBody>
            <a:bodyPr wrap="square" rtlCol="0">
              <a:spAutoFit/>
            </a:bodyPr>
            <a:lstStyle/>
            <a:p>
              <a:pPr defTabSz="914400" fontAlgn="base">
                <a:spcBef>
                  <a:spcPct val="0"/>
                </a:spcBef>
                <a:spcAft>
                  <a:spcPct val="0"/>
                </a:spcAft>
                <a:defRPr/>
              </a:pPr>
              <a:r>
                <a:rPr lang="en-US">
                  <a:solidFill>
                    <a:srgbClr val="003C71"/>
                  </a:solidFill>
                  <a:latin typeface="Calibri" pitchFamily="34" charset="0"/>
                  <a:cs typeface="Arial" charset="0"/>
                </a:rPr>
                <a:t>2</a:t>
              </a:r>
            </a:p>
          </p:txBody>
        </p:sp>
      </p:grpSp>
      <p:grpSp>
        <p:nvGrpSpPr>
          <p:cNvPr id="7" name="Group 6">
            <a:extLst>
              <a:ext uri="{FF2B5EF4-FFF2-40B4-BE49-F238E27FC236}">
                <a16:creationId xmlns:a16="http://schemas.microsoft.com/office/drawing/2014/main" id="{62B274E8-2B7F-4A1A-BF5F-0ED20FB1EAFD}"/>
              </a:ext>
            </a:extLst>
          </p:cNvPr>
          <p:cNvGrpSpPr/>
          <p:nvPr/>
        </p:nvGrpSpPr>
        <p:grpSpPr>
          <a:xfrm>
            <a:off x="3435260" y="1484127"/>
            <a:ext cx="1697216" cy="2142581"/>
            <a:chOff x="3001775" y="2428178"/>
            <a:chExt cx="2112091" cy="1314088"/>
          </a:xfrm>
        </p:grpSpPr>
        <p:sp>
          <p:nvSpPr>
            <p:cNvPr id="3" name="Rectangle 2">
              <a:extLst>
                <a:ext uri="{FF2B5EF4-FFF2-40B4-BE49-F238E27FC236}">
                  <a16:creationId xmlns:a16="http://schemas.microsoft.com/office/drawing/2014/main" id="{CB11B73A-ADFB-4CE3-B874-90D14299B8DB}"/>
                </a:ext>
              </a:extLst>
            </p:cNvPr>
            <p:cNvSpPr/>
            <p:nvPr/>
          </p:nvSpPr>
          <p:spPr>
            <a:xfrm>
              <a:off x="3488267" y="2700866"/>
              <a:ext cx="1625599" cy="1041400"/>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defTabSz="914400" fontAlgn="base">
                <a:spcBef>
                  <a:spcPct val="0"/>
                </a:spcBef>
                <a:spcAft>
                  <a:spcPct val="0"/>
                </a:spcAft>
                <a:defRPr/>
              </a:pPr>
              <a:endParaRPr lang="en-US">
                <a:solidFill>
                  <a:prstClr val="white"/>
                </a:solidFill>
                <a:latin typeface="Arial"/>
              </a:endParaRPr>
            </a:p>
          </p:txBody>
        </p:sp>
        <p:sp>
          <p:nvSpPr>
            <p:cNvPr id="13" name="TextBox 12">
              <a:extLst>
                <a:ext uri="{FF2B5EF4-FFF2-40B4-BE49-F238E27FC236}">
                  <a16:creationId xmlns:a16="http://schemas.microsoft.com/office/drawing/2014/main" id="{0AECB5E1-FDB0-433D-8BCE-8075EA3756A3}"/>
                </a:ext>
              </a:extLst>
            </p:cNvPr>
            <p:cNvSpPr txBox="1"/>
            <p:nvPr/>
          </p:nvSpPr>
          <p:spPr>
            <a:xfrm>
              <a:off x="3001775" y="2428178"/>
              <a:ext cx="301686" cy="226519"/>
            </a:xfrm>
            <a:prstGeom prst="rect">
              <a:avLst/>
            </a:prstGeom>
            <a:noFill/>
          </p:spPr>
          <p:txBody>
            <a:bodyPr wrap="square" rtlCol="0">
              <a:spAutoFit/>
            </a:bodyPr>
            <a:lstStyle/>
            <a:p>
              <a:pPr defTabSz="914400" fontAlgn="base">
                <a:spcBef>
                  <a:spcPct val="0"/>
                </a:spcBef>
                <a:spcAft>
                  <a:spcPct val="0"/>
                </a:spcAft>
                <a:defRPr/>
              </a:pPr>
              <a:r>
                <a:rPr lang="en-US">
                  <a:solidFill>
                    <a:srgbClr val="003C71"/>
                  </a:solidFill>
                  <a:latin typeface="Calibri" pitchFamily="34" charset="0"/>
                  <a:cs typeface="Arial" charset="0"/>
                </a:rPr>
                <a:t>1</a:t>
              </a:r>
            </a:p>
          </p:txBody>
        </p:sp>
      </p:grpSp>
      <p:sp>
        <p:nvSpPr>
          <p:cNvPr id="18" name="TextBox 17">
            <a:extLst>
              <a:ext uri="{FF2B5EF4-FFF2-40B4-BE49-F238E27FC236}">
                <a16:creationId xmlns:a16="http://schemas.microsoft.com/office/drawing/2014/main" id="{FC0EBF45-E483-4997-8C10-8A5B5C84161E}"/>
              </a:ext>
            </a:extLst>
          </p:cNvPr>
          <p:cNvSpPr txBox="1"/>
          <p:nvPr/>
        </p:nvSpPr>
        <p:spPr>
          <a:xfrm>
            <a:off x="246794" y="6216205"/>
            <a:ext cx="1579266"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defTabSz="914400" fontAlgn="base">
              <a:spcBef>
                <a:spcPct val="0"/>
              </a:spcBef>
              <a:spcAft>
                <a:spcPct val="0"/>
              </a:spcAft>
              <a:defRPr/>
            </a:pPr>
            <a:r>
              <a:rPr lang="en-US" dirty="0">
                <a:solidFill>
                  <a:srgbClr val="003C71"/>
                </a:solidFill>
                <a:latin typeface="Calibri" pitchFamily="34" charset="0"/>
                <a:cs typeface="Arial" charset="0"/>
              </a:rPr>
              <a:t>Heating Mode</a:t>
            </a:r>
          </a:p>
        </p:txBody>
      </p:sp>
      <p:sp>
        <p:nvSpPr>
          <p:cNvPr id="19" name="TextBox 18">
            <a:extLst>
              <a:ext uri="{FF2B5EF4-FFF2-40B4-BE49-F238E27FC236}">
                <a16:creationId xmlns:a16="http://schemas.microsoft.com/office/drawing/2014/main" id="{23474550-9F67-411B-8CB4-4AEED15EA1FA}"/>
              </a:ext>
            </a:extLst>
          </p:cNvPr>
          <p:cNvSpPr txBox="1"/>
          <p:nvPr/>
        </p:nvSpPr>
        <p:spPr>
          <a:xfrm>
            <a:off x="-33511" y="3646063"/>
            <a:ext cx="1123406" cy="369332"/>
          </a:xfrm>
          <a:prstGeom prst="rect">
            <a:avLst/>
          </a:prstGeom>
          <a:noFill/>
        </p:spPr>
        <p:txBody>
          <a:bodyPr wrap="square" lIns="91440" tIns="45720" rIns="91440" bIns="45720" rtlCol="0" anchor="t">
            <a:spAutoFit/>
          </a:bodyPr>
          <a:lstStyle/>
          <a:p>
            <a:pPr algn="ctr" defTabSz="914400" fontAlgn="base">
              <a:spcBef>
                <a:spcPct val="0"/>
              </a:spcBef>
              <a:spcAft>
                <a:spcPct val="0"/>
              </a:spcAft>
              <a:defRPr/>
            </a:pPr>
            <a:r>
              <a:rPr lang="en-US" dirty="0">
                <a:solidFill>
                  <a:srgbClr val="003C71"/>
                </a:solidFill>
                <a:latin typeface="Calibri"/>
                <a:cs typeface="Arial"/>
              </a:rPr>
              <a:t>Indoors</a:t>
            </a:r>
            <a:endParaRPr lang="en-US" dirty="0">
              <a:solidFill>
                <a:srgbClr val="003C71"/>
              </a:solidFill>
              <a:latin typeface="Calibri" pitchFamily="34" charset="0"/>
              <a:cs typeface="Arial" charset="0"/>
            </a:endParaRPr>
          </a:p>
        </p:txBody>
      </p:sp>
      <p:sp>
        <p:nvSpPr>
          <p:cNvPr id="21" name="TextBox 20">
            <a:extLst>
              <a:ext uri="{FF2B5EF4-FFF2-40B4-BE49-F238E27FC236}">
                <a16:creationId xmlns:a16="http://schemas.microsoft.com/office/drawing/2014/main" id="{A0E35EA6-232B-47B4-BE78-CD264EDF5CAD}"/>
              </a:ext>
            </a:extLst>
          </p:cNvPr>
          <p:cNvSpPr txBox="1"/>
          <p:nvPr/>
        </p:nvSpPr>
        <p:spPr>
          <a:xfrm>
            <a:off x="7939610" y="3545580"/>
            <a:ext cx="1123406" cy="369332"/>
          </a:xfrm>
          <a:prstGeom prst="rect">
            <a:avLst/>
          </a:prstGeom>
          <a:noFill/>
        </p:spPr>
        <p:txBody>
          <a:bodyPr wrap="square" lIns="91440" tIns="45720" rIns="91440" bIns="45720" rtlCol="0" anchor="t">
            <a:spAutoFit/>
          </a:bodyPr>
          <a:lstStyle/>
          <a:p>
            <a:pPr algn="ctr" defTabSz="914400" fontAlgn="base">
              <a:spcBef>
                <a:spcPct val="0"/>
              </a:spcBef>
              <a:spcAft>
                <a:spcPct val="0"/>
              </a:spcAft>
              <a:defRPr/>
            </a:pPr>
            <a:r>
              <a:rPr lang="en-US" dirty="0">
                <a:solidFill>
                  <a:srgbClr val="003C71"/>
                </a:solidFill>
                <a:latin typeface="Calibri" pitchFamily="34" charset="0"/>
                <a:cs typeface="Arial" charset="0"/>
              </a:rPr>
              <a:t>Outdoors</a:t>
            </a:r>
          </a:p>
        </p:txBody>
      </p:sp>
      <p:sp>
        <p:nvSpPr>
          <p:cNvPr id="22" name="TextBox 21">
            <a:extLst>
              <a:ext uri="{FF2B5EF4-FFF2-40B4-BE49-F238E27FC236}">
                <a16:creationId xmlns:a16="http://schemas.microsoft.com/office/drawing/2014/main" id="{779606D0-46A8-4BB9-9DCE-210A0E9FB670}"/>
              </a:ext>
            </a:extLst>
          </p:cNvPr>
          <p:cNvSpPr txBox="1"/>
          <p:nvPr/>
        </p:nvSpPr>
        <p:spPr>
          <a:xfrm>
            <a:off x="7827983" y="3320514"/>
            <a:ext cx="1316017" cy="369332"/>
          </a:xfrm>
          <a:prstGeom prst="rect">
            <a:avLst/>
          </a:prstGeom>
          <a:noFill/>
        </p:spPr>
        <p:txBody>
          <a:bodyPr wrap="square" lIns="91440" tIns="45720" rIns="91440" bIns="45720" rtlCol="0" anchor="t">
            <a:spAutoFit/>
          </a:bodyPr>
          <a:lstStyle/>
          <a:p>
            <a:pPr algn="ctr" defTabSz="914400" fontAlgn="base">
              <a:spcBef>
                <a:spcPct val="0"/>
              </a:spcBef>
              <a:spcAft>
                <a:spcPct val="0"/>
              </a:spcAft>
              <a:defRPr/>
            </a:pPr>
            <a:r>
              <a:rPr lang="en-US" i="1" dirty="0">
                <a:solidFill>
                  <a:srgbClr val="003C71"/>
                </a:solidFill>
                <a:latin typeface="Calibri"/>
                <a:cs typeface="Arial"/>
              </a:rPr>
              <a:t>Heat Source</a:t>
            </a:r>
            <a:endParaRPr lang="en-US" i="1" dirty="0">
              <a:solidFill>
                <a:srgbClr val="003C71"/>
              </a:solidFill>
              <a:latin typeface="Calibri" pitchFamily="34" charset="0"/>
              <a:cs typeface="Arial" charset="0"/>
            </a:endParaRPr>
          </a:p>
        </p:txBody>
      </p:sp>
      <p:sp>
        <p:nvSpPr>
          <p:cNvPr id="23" name="TextBox 22">
            <a:extLst>
              <a:ext uri="{FF2B5EF4-FFF2-40B4-BE49-F238E27FC236}">
                <a16:creationId xmlns:a16="http://schemas.microsoft.com/office/drawing/2014/main" id="{BE9E7544-EFB5-44D2-AEF8-163ADB1BC156}"/>
              </a:ext>
            </a:extLst>
          </p:cNvPr>
          <p:cNvSpPr txBox="1"/>
          <p:nvPr/>
        </p:nvSpPr>
        <p:spPr>
          <a:xfrm>
            <a:off x="3828867" y="1416710"/>
            <a:ext cx="1316017" cy="369332"/>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b="1" dirty="0">
                <a:solidFill>
                  <a:srgbClr val="003C71"/>
                </a:solidFill>
                <a:latin typeface="Calibri"/>
                <a:cs typeface="Arial"/>
              </a:rPr>
              <a:t>Compressor</a:t>
            </a:r>
            <a:endParaRPr lang="en-US" b="1" dirty="0"/>
          </a:p>
        </p:txBody>
      </p:sp>
      <p:sp>
        <p:nvSpPr>
          <p:cNvPr id="24" name="TextBox 23">
            <a:extLst>
              <a:ext uri="{FF2B5EF4-FFF2-40B4-BE49-F238E27FC236}">
                <a16:creationId xmlns:a16="http://schemas.microsoft.com/office/drawing/2014/main" id="{B9500020-E38B-4FC1-AA06-0A40DBB2E1F8}"/>
              </a:ext>
            </a:extLst>
          </p:cNvPr>
          <p:cNvSpPr txBox="1"/>
          <p:nvPr/>
        </p:nvSpPr>
        <p:spPr>
          <a:xfrm>
            <a:off x="2551030" y="3104004"/>
            <a:ext cx="1194178" cy="923330"/>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b="1" dirty="0">
                <a:solidFill>
                  <a:srgbClr val="003C71"/>
                </a:solidFill>
                <a:latin typeface="Calibri"/>
                <a:cs typeface="Arial"/>
              </a:rPr>
              <a:t>Indoor Unit:</a:t>
            </a:r>
          </a:p>
          <a:p>
            <a:pPr algn="ctr" defTabSz="914400">
              <a:spcBef>
                <a:spcPct val="0"/>
              </a:spcBef>
              <a:spcAft>
                <a:spcPct val="0"/>
              </a:spcAft>
              <a:defRPr/>
            </a:pPr>
            <a:r>
              <a:rPr lang="en-US" b="1" i="1" dirty="0">
                <a:solidFill>
                  <a:srgbClr val="003C71"/>
                </a:solidFill>
                <a:latin typeface="Calibri"/>
                <a:cs typeface="Arial"/>
              </a:rPr>
              <a:t>Condenser</a:t>
            </a:r>
            <a:endParaRPr lang="en-US" b="1" i="1" dirty="0"/>
          </a:p>
        </p:txBody>
      </p:sp>
      <p:sp>
        <p:nvSpPr>
          <p:cNvPr id="25" name="TextBox 24">
            <a:extLst>
              <a:ext uri="{FF2B5EF4-FFF2-40B4-BE49-F238E27FC236}">
                <a16:creationId xmlns:a16="http://schemas.microsoft.com/office/drawing/2014/main" id="{BDC35270-D635-47E3-9590-F0764E8C827A}"/>
              </a:ext>
            </a:extLst>
          </p:cNvPr>
          <p:cNvSpPr txBox="1"/>
          <p:nvPr/>
        </p:nvSpPr>
        <p:spPr>
          <a:xfrm>
            <a:off x="5096051" y="3110673"/>
            <a:ext cx="1255193" cy="923330"/>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b="1" dirty="0">
                <a:solidFill>
                  <a:srgbClr val="003C71"/>
                </a:solidFill>
                <a:latin typeface="Calibri"/>
                <a:cs typeface="Arial"/>
              </a:rPr>
              <a:t>Outdoor unit: </a:t>
            </a:r>
            <a:r>
              <a:rPr lang="en-US" b="1" i="1" dirty="0">
                <a:solidFill>
                  <a:srgbClr val="003C71"/>
                </a:solidFill>
                <a:latin typeface="Calibri"/>
                <a:cs typeface="Arial"/>
              </a:rPr>
              <a:t>Evaporator</a:t>
            </a:r>
            <a:endParaRPr lang="en-US" b="1" i="1" dirty="0"/>
          </a:p>
        </p:txBody>
      </p:sp>
      <p:sp>
        <p:nvSpPr>
          <p:cNvPr id="26" name="TextBox 25">
            <a:extLst>
              <a:ext uri="{FF2B5EF4-FFF2-40B4-BE49-F238E27FC236}">
                <a16:creationId xmlns:a16="http://schemas.microsoft.com/office/drawing/2014/main" id="{70724E7F-8F6B-484F-9C2C-FB35B707D7E0}"/>
              </a:ext>
            </a:extLst>
          </p:cNvPr>
          <p:cNvSpPr txBox="1"/>
          <p:nvPr/>
        </p:nvSpPr>
        <p:spPr>
          <a:xfrm>
            <a:off x="3813660" y="5917749"/>
            <a:ext cx="1316017" cy="646331"/>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b="1" dirty="0">
                <a:solidFill>
                  <a:srgbClr val="003C71"/>
                </a:solidFill>
                <a:latin typeface="Calibri"/>
                <a:cs typeface="Arial"/>
              </a:rPr>
              <a:t>Expansion Valve</a:t>
            </a:r>
            <a:endParaRPr lang="en-US" b="1" dirty="0"/>
          </a:p>
        </p:txBody>
      </p:sp>
      <p:sp>
        <p:nvSpPr>
          <p:cNvPr id="27" name="TextBox 26">
            <a:extLst>
              <a:ext uri="{FF2B5EF4-FFF2-40B4-BE49-F238E27FC236}">
                <a16:creationId xmlns:a16="http://schemas.microsoft.com/office/drawing/2014/main" id="{73C4FFE7-09A7-4A30-9432-9ACD69328E42}"/>
              </a:ext>
            </a:extLst>
          </p:cNvPr>
          <p:cNvSpPr txBox="1"/>
          <p:nvPr/>
        </p:nvSpPr>
        <p:spPr>
          <a:xfrm>
            <a:off x="-78941" y="3400314"/>
            <a:ext cx="1316017" cy="369332"/>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i="1" dirty="0">
                <a:solidFill>
                  <a:srgbClr val="003C71"/>
                </a:solidFill>
                <a:latin typeface="Calibri"/>
                <a:cs typeface="Arial"/>
              </a:rPr>
              <a:t>Useful Heat</a:t>
            </a:r>
            <a:endParaRPr lang="en-US" i="1" dirty="0"/>
          </a:p>
        </p:txBody>
      </p:sp>
      <p:sp>
        <p:nvSpPr>
          <p:cNvPr id="28" name="TextBox 27">
            <a:extLst>
              <a:ext uri="{FF2B5EF4-FFF2-40B4-BE49-F238E27FC236}">
                <a16:creationId xmlns:a16="http://schemas.microsoft.com/office/drawing/2014/main" id="{968552D5-4BAB-47ED-91B3-89559F204C01}"/>
              </a:ext>
            </a:extLst>
          </p:cNvPr>
          <p:cNvSpPr txBox="1"/>
          <p:nvPr/>
        </p:nvSpPr>
        <p:spPr>
          <a:xfrm>
            <a:off x="-129816" y="2212502"/>
            <a:ext cx="1316017" cy="369332"/>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b="1" dirty="0">
                <a:solidFill>
                  <a:srgbClr val="003C71"/>
                </a:solidFill>
                <a:latin typeface="Calibri"/>
                <a:cs typeface="Arial"/>
              </a:rPr>
              <a:t>Fan</a:t>
            </a:r>
            <a:endParaRPr lang="en-US" b="1" dirty="0">
              <a:solidFill>
                <a:srgbClr val="003C71"/>
              </a:solidFill>
              <a:cs typeface="Arial"/>
            </a:endParaRPr>
          </a:p>
        </p:txBody>
      </p:sp>
    </p:spTree>
    <p:extLst>
      <p:ext uri="{BB962C8B-B14F-4D97-AF65-F5344CB8AC3E}">
        <p14:creationId xmlns:p14="http://schemas.microsoft.com/office/powerpoint/2010/main" val="364580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3E03D11-ED21-475D-B591-7C1625DF5104}"/>
              </a:ext>
            </a:extLst>
          </p:cNvPr>
          <p:cNvSpPr>
            <a:spLocks noGrp="1"/>
          </p:cNvSpPr>
          <p:nvPr>
            <p:ph type="title"/>
          </p:nvPr>
        </p:nvSpPr>
        <p:spPr/>
        <p:txBody>
          <a:bodyPr anchor="t">
            <a:noAutofit/>
          </a:bodyPr>
          <a:lstStyle/>
          <a:p>
            <a:r>
              <a:rPr lang="en-US" sz="4000" dirty="0">
                <a:latin typeface="Abadi" panose="020B0604020104020204" pitchFamily="34" charset="0"/>
              </a:rPr>
              <a:t>Variable Capacity Heat Pump (VCHP) Component Differences</a:t>
            </a:r>
            <a:br>
              <a:rPr lang="en-US" sz="4000" dirty="0"/>
            </a:br>
            <a:endParaRPr lang="en-US" sz="4000" dirty="0"/>
          </a:p>
        </p:txBody>
      </p:sp>
      <p:sp>
        <p:nvSpPr>
          <p:cNvPr id="17" name="Slide Number Placeholder 4">
            <a:extLst>
              <a:ext uri="{FF2B5EF4-FFF2-40B4-BE49-F238E27FC236}">
                <a16:creationId xmlns:a16="http://schemas.microsoft.com/office/drawing/2014/main" id="{8B05A27E-FE01-4CB7-B75F-13C8BD37A9A3}"/>
              </a:ext>
            </a:extLst>
          </p:cNvPr>
          <p:cNvSpPr>
            <a:spLocks noGrp="1"/>
          </p:cNvSpPr>
          <p:nvPr>
            <p:ph type="sldNum" sz="quarter" idx="4"/>
          </p:nvPr>
        </p:nvSpPr>
        <p:spPr/>
        <p:txBody>
          <a:bodyPr/>
          <a:lstStyle/>
          <a:p>
            <a:fld id="{E6166F9C-AA76-49A4-852C-289CB63A6674}" type="slidenum">
              <a:rPr lang="en-US" smtClean="0"/>
              <a:t>13</a:t>
            </a:fld>
            <a:endParaRPr lang="en-US"/>
          </a:p>
        </p:txBody>
      </p:sp>
      <p:pic>
        <p:nvPicPr>
          <p:cNvPr id="3" name="Picture 6" descr="Logo&#10;&#10;Description automatically generated">
            <a:extLst>
              <a:ext uri="{FF2B5EF4-FFF2-40B4-BE49-F238E27FC236}">
                <a16:creationId xmlns:a16="http://schemas.microsoft.com/office/drawing/2014/main" id="{3C93EACB-98AE-417D-8108-9AEEA838A333}"/>
              </a:ext>
            </a:extLst>
          </p:cNvPr>
          <p:cNvPicPr>
            <a:picLocks noChangeAspect="1"/>
          </p:cNvPicPr>
          <p:nvPr/>
        </p:nvPicPr>
        <p:blipFill>
          <a:blip r:embed="rId3"/>
          <a:stretch>
            <a:fillRect/>
          </a:stretch>
        </p:blipFill>
        <p:spPr>
          <a:xfrm>
            <a:off x="777825" y="1766829"/>
            <a:ext cx="1371600" cy="1371600"/>
          </a:xfrm>
          <a:prstGeom prst="rect">
            <a:avLst/>
          </a:prstGeom>
        </p:spPr>
      </p:pic>
      <p:pic>
        <p:nvPicPr>
          <p:cNvPr id="7" name="Picture 7" descr="A picture containing icon&#10;&#10;Description automatically generated">
            <a:extLst>
              <a:ext uri="{FF2B5EF4-FFF2-40B4-BE49-F238E27FC236}">
                <a16:creationId xmlns:a16="http://schemas.microsoft.com/office/drawing/2014/main" id="{E9E00F10-0BBA-4265-BD84-04F2BA41C804}"/>
              </a:ext>
            </a:extLst>
          </p:cNvPr>
          <p:cNvPicPr>
            <a:picLocks noChangeAspect="1"/>
          </p:cNvPicPr>
          <p:nvPr/>
        </p:nvPicPr>
        <p:blipFill>
          <a:blip r:embed="rId4"/>
          <a:stretch>
            <a:fillRect/>
          </a:stretch>
        </p:blipFill>
        <p:spPr>
          <a:xfrm>
            <a:off x="777825" y="3348318"/>
            <a:ext cx="1371600" cy="1371600"/>
          </a:xfrm>
          <a:prstGeom prst="rect">
            <a:avLst/>
          </a:prstGeom>
        </p:spPr>
      </p:pic>
      <p:pic>
        <p:nvPicPr>
          <p:cNvPr id="8" name="Picture 8" descr="A picture containing diagram&#10;&#10;Description automatically generated">
            <a:extLst>
              <a:ext uri="{FF2B5EF4-FFF2-40B4-BE49-F238E27FC236}">
                <a16:creationId xmlns:a16="http://schemas.microsoft.com/office/drawing/2014/main" id="{2E69BFD1-5843-42AB-9285-578B30D839E5}"/>
              </a:ext>
            </a:extLst>
          </p:cNvPr>
          <p:cNvPicPr>
            <a:picLocks/>
          </p:cNvPicPr>
          <p:nvPr/>
        </p:nvPicPr>
        <p:blipFill>
          <a:blip r:embed="rId5"/>
          <a:stretch>
            <a:fillRect/>
          </a:stretch>
        </p:blipFill>
        <p:spPr>
          <a:xfrm>
            <a:off x="777825" y="5007553"/>
            <a:ext cx="1371600" cy="1371600"/>
          </a:xfrm>
          <a:prstGeom prst="rect">
            <a:avLst/>
          </a:prstGeom>
        </p:spPr>
      </p:pic>
      <p:sp>
        <p:nvSpPr>
          <p:cNvPr id="9" name="TextBox 8">
            <a:extLst>
              <a:ext uri="{FF2B5EF4-FFF2-40B4-BE49-F238E27FC236}">
                <a16:creationId xmlns:a16="http://schemas.microsoft.com/office/drawing/2014/main" id="{1AE903DA-7D90-40E7-9155-BAEDCFFD91FE}"/>
              </a:ext>
            </a:extLst>
          </p:cNvPr>
          <p:cNvSpPr txBox="1"/>
          <p:nvPr/>
        </p:nvSpPr>
        <p:spPr>
          <a:xfrm>
            <a:off x="805617" y="3115579"/>
            <a:ext cx="1316017" cy="369332"/>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dirty="0">
                <a:solidFill>
                  <a:srgbClr val="003C71"/>
                </a:solidFill>
                <a:latin typeface="Calibri"/>
                <a:cs typeface="Arial"/>
              </a:rPr>
              <a:t>Compressor</a:t>
            </a:r>
            <a:endParaRPr lang="en-US" dirty="0"/>
          </a:p>
        </p:txBody>
      </p:sp>
      <p:sp>
        <p:nvSpPr>
          <p:cNvPr id="15" name="TextBox 14">
            <a:extLst>
              <a:ext uri="{FF2B5EF4-FFF2-40B4-BE49-F238E27FC236}">
                <a16:creationId xmlns:a16="http://schemas.microsoft.com/office/drawing/2014/main" id="{078BFDA0-CD6C-48B1-B41C-60BC3DB9AE2E}"/>
              </a:ext>
            </a:extLst>
          </p:cNvPr>
          <p:cNvSpPr txBox="1"/>
          <p:nvPr/>
        </p:nvSpPr>
        <p:spPr>
          <a:xfrm>
            <a:off x="805617" y="4704782"/>
            <a:ext cx="1316017" cy="369332"/>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dirty="0">
                <a:solidFill>
                  <a:srgbClr val="003C71"/>
                </a:solidFill>
                <a:latin typeface="Calibri"/>
                <a:cs typeface="Arial"/>
              </a:rPr>
              <a:t>Fan</a:t>
            </a:r>
            <a:endParaRPr lang="en-US" dirty="0"/>
          </a:p>
        </p:txBody>
      </p:sp>
      <p:sp>
        <p:nvSpPr>
          <p:cNvPr id="16" name="TextBox 15">
            <a:extLst>
              <a:ext uri="{FF2B5EF4-FFF2-40B4-BE49-F238E27FC236}">
                <a16:creationId xmlns:a16="http://schemas.microsoft.com/office/drawing/2014/main" id="{647EE3EB-DCD6-4EFB-84D9-209EBFD9EAF9}"/>
              </a:ext>
            </a:extLst>
          </p:cNvPr>
          <p:cNvSpPr txBox="1"/>
          <p:nvPr/>
        </p:nvSpPr>
        <p:spPr>
          <a:xfrm>
            <a:off x="482076" y="6312250"/>
            <a:ext cx="1963099" cy="369332"/>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dirty="0">
                <a:solidFill>
                  <a:srgbClr val="003C71"/>
                </a:solidFill>
                <a:latin typeface="Calibri"/>
                <a:cs typeface="Arial"/>
              </a:rPr>
              <a:t>Expansion Valve</a:t>
            </a:r>
            <a:endParaRPr lang="en-US" dirty="0"/>
          </a:p>
        </p:txBody>
      </p:sp>
      <p:sp>
        <p:nvSpPr>
          <p:cNvPr id="2" name="TextBox 1">
            <a:extLst>
              <a:ext uri="{FF2B5EF4-FFF2-40B4-BE49-F238E27FC236}">
                <a16:creationId xmlns:a16="http://schemas.microsoft.com/office/drawing/2014/main" id="{57D4A813-5738-444A-8D2B-7334137EF3CD}"/>
              </a:ext>
            </a:extLst>
          </p:cNvPr>
          <p:cNvSpPr txBox="1"/>
          <p:nvPr/>
        </p:nvSpPr>
        <p:spPr>
          <a:xfrm>
            <a:off x="2827487" y="5072403"/>
            <a:ext cx="5336125" cy="1200329"/>
          </a:xfrm>
          <a:prstGeom prst="rect">
            <a:avLst/>
          </a:prstGeom>
          <a:noFill/>
        </p:spPr>
        <p:txBody>
          <a:bodyPr wrap="square" rtlCol="0">
            <a:spAutoFit/>
          </a:bodyPr>
          <a:lstStyle/>
          <a:p>
            <a:r>
              <a:rPr lang="en-US" sz="2400" dirty="0"/>
              <a:t>Expansion valve controlled by an electromagnetic piston to vary the firing rate</a:t>
            </a:r>
          </a:p>
        </p:txBody>
      </p:sp>
      <p:sp>
        <p:nvSpPr>
          <p:cNvPr id="4" name="TextBox 3">
            <a:extLst>
              <a:ext uri="{FF2B5EF4-FFF2-40B4-BE49-F238E27FC236}">
                <a16:creationId xmlns:a16="http://schemas.microsoft.com/office/drawing/2014/main" id="{1F90330A-C724-4C5E-9BCB-0DD1BB184311}"/>
              </a:ext>
            </a:extLst>
          </p:cNvPr>
          <p:cNvSpPr txBox="1"/>
          <p:nvPr/>
        </p:nvSpPr>
        <p:spPr>
          <a:xfrm>
            <a:off x="2827487" y="3484911"/>
            <a:ext cx="5184742" cy="830997"/>
          </a:xfrm>
          <a:prstGeom prst="rect">
            <a:avLst/>
          </a:prstGeom>
          <a:noFill/>
        </p:spPr>
        <p:txBody>
          <a:bodyPr wrap="square" rtlCol="0">
            <a:spAutoFit/>
          </a:bodyPr>
          <a:lstStyle/>
          <a:p>
            <a:r>
              <a:rPr lang="en-US" sz="2400" dirty="0"/>
              <a:t>Fan is controlled by an electronically commutated motor for variable speeds</a:t>
            </a:r>
          </a:p>
        </p:txBody>
      </p:sp>
      <p:sp>
        <p:nvSpPr>
          <p:cNvPr id="18" name="Text Placeholder 13">
            <a:extLst>
              <a:ext uri="{FF2B5EF4-FFF2-40B4-BE49-F238E27FC236}">
                <a16:creationId xmlns:a16="http://schemas.microsoft.com/office/drawing/2014/main" id="{065FE161-D831-4DEE-B305-65BE778F2460}"/>
              </a:ext>
            </a:extLst>
          </p:cNvPr>
          <p:cNvSpPr txBox="1">
            <a:spLocks/>
          </p:cNvSpPr>
          <p:nvPr/>
        </p:nvSpPr>
        <p:spPr>
          <a:xfrm>
            <a:off x="2827487" y="2009162"/>
            <a:ext cx="4800600" cy="914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Compressor motor is inverter driven for multi-stage variance</a:t>
            </a:r>
          </a:p>
        </p:txBody>
      </p:sp>
    </p:spTree>
    <p:extLst>
      <p:ext uri="{BB962C8B-B14F-4D97-AF65-F5344CB8AC3E}">
        <p14:creationId xmlns:p14="http://schemas.microsoft.com/office/powerpoint/2010/main" val="740246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hart, surface chart&#10;&#10;Description automatically generated">
            <a:extLst>
              <a:ext uri="{FF2B5EF4-FFF2-40B4-BE49-F238E27FC236}">
                <a16:creationId xmlns:a16="http://schemas.microsoft.com/office/drawing/2014/main" id="{D3E9676F-5DB8-45B1-99B7-CCDFFFF44093}"/>
              </a:ext>
            </a:extLst>
          </p:cNvPr>
          <p:cNvPicPr>
            <a:picLocks noChangeAspect="1"/>
          </p:cNvPicPr>
          <p:nvPr/>
        </p:nvPicPr>
        <p:blipFill>
          <a:blip r:embed="rId4"/>
          <a:stretch>
            <a:fillRect/>
          </a:stretch>
        </p:blipFill>
        <p:spPr>
          <a:xfrm>
            <a:off x="-499777" y="1715815"/>
            <a:ext cx="7087106" cy="5306870"/>
          </a:xfrm>
          <a:prstGeom prst="rect">
            <a:avLst/>
          </a:prstGeom>
        </p:spPr>
      </p:pic>
      <p:sp>
        <p:nvSpPr>
          <p:cNvPr id="2" name="Slide Title">
            <a:extLst>
              <a:ext uri="{FF2B5EF4-FFF2-40B4-BE49-F238E27FC236}">
                <a16:creationId xmlns:a16="http://schemas.microsoft.com/office/drawing/2014/main" id="{63BBBEF9-2F25-45F0-B857-FE159CB8489A}"/>
              </a:ext>
            </a:extLst>
          </p:cNvPr>
          <p:cNvSpPr>
            <a:spLocks noGrp="1"/>
          </p:cNvSpPr>
          <p:nvPr>
            <p:ph type="title"/>
          </p:nvPr>
        </p:nvSpPr>
        <p:spPr>
          <a:prstGeom prst="rect">
            <a:avLst/>
          </a:prstGeom>
        </p:spPr>
        <p:txBody>
          <a:bodyPr>
            <a:normAutofit/>
          </a:bodyPr>
          <a:lstStyle/>
          <a:p>
            <a:r>
              <a:rPr lang="en-US" sz="4000" dirty="0">
                <a:latin typeface="Abadi" panose="020B0604020104020204" pitchFamily="34" charset="0"/>
              </a:rPr>
              <a:t>How Modulation Helps - Control</a:t>
            </a:r>
            <a:endParaRPr lang="en-US" sz="4000" dirty="0">
              <a:latin typeface="Abadi" panose="020B0604020104020204" pitchFamily="34" charset="0"/>
              <a:cs typeface="Arial" panose="020B0604020202020204" pitchFamily="34" charset="0"/>
            </a:endParaRPr>
          </a:p>
        </p:txBody>
      </p:sp>
      <p:sp>
        <p:nvSpPr>
          <p:cNvPr id="10" name="Slide Number Placeholder 4">
            <a:extLst>
              <a:ext uri="{FF2B5EF4-FFF2-40B4-BE49-F238E27FC236}">
                <a16:creationId xmlns:a16="http://schemas.microsoft.com/office/drawing/2014/main" id="{42646E7E-914F-47BF-BA51-020524EA1BD3}"/>
              </a:ext>
            </a:extLst>
          </p:cNvPr>
          <p:cNvSpPr>
            <a:spLocks noGrp="1"/>
          </p:cNvSpPr>
          <p:nvPr>
            <p:ph type="sldNum" sz="quarter" idx="4"/>
          </p:nvPr>
        </p:nvSpPr>
        <p:spPr/>
        <p:txBody>
          <a:bodyPr/>
          <a:lstStyle/>
          <a:p>
            <a:fld id="{E6166F9C-AA76-49A4-852C-289CB63A6674}" type="slidenum">
              <a:rPr lang="en-US" smtClean="0"/>
              <a:t>14</a:t>
            </a:fld>
            <a:endParaRPr lang="en-US"/>
          </a:p>
        </p:txBody>
      </p:sp>
      <p:cxnSp>
        <p:nvCxnSpPr>
          <p:cNvPr id="13" name="Straight Connector 12">
            <a:extLst>
              <a:ext uri="{FF2B5EF4-FFF2-40B4-BE49-F238E27FC236}">
                <a16:creationId xmlns:a16="http://schemas.microsoft.com/office/drawing/2014/main" id="{E5960137-AD5C-4073-A44E-22D610BB7DA4}"/>
              </a:ext>
            </a:extLst>
          </p:cNvPr>
          <p:cNvCxnSpPr>
            <a:cxnSpLocks/>
          </p:cNvCxnSpPr>
          <p:nvPr/>
        </p:nvCxnSpPr>
        <p:spPr>
          <a:xfrm>
            <a:off x="5855929" y="1908532"/>
            <a:ext cx="0" cy="4559300"/>
          </a:xfrm>
          <a:prstGeom prst="line">
            <a:avLst/>
          </a:prstGeom>
        </p:spPr>
        <p:style>
          <a:lnRef idx="3">
            <a:schemeClr val="accent3"/>
          </a:lnRef>
          <a:fillRef idx="0">
            <a:schemeClr val="accent3"/>
          </a:fillRef>
          <a:effectRef idx="2">
            <a:schemeClr val="accent3"/>
          </a:effectRef>
          <a:fontRef idx="minor">
            <a:schemeClr val="tx1"/>
          </a:fontRef>
        </p:style>
      </p:cxnSp>
      <p:sp>
        <p:nvSpPr>
          <p:cNvPr id="14" name="TextBox 13">
            <a:extLst>
              <a:ext uri="{FF2B5EF4-FFF2-40B4-BE49-F238E27FC236}">
                <a16:creationId xmlns:a16="http://schemas.microsoft.com/office/drawing/2014/main" id="{19752F3E-FA9D-4A39-8B3D-32230050988C}"/>
              </a:ext>
            </a:extLst>
          </p:cNvPr>
          <p:cNvSpPr txBox="1"/>
          <p:nvPr/>
        </p:nvSpPr>
        <p:spPr>
          <a:xfrm>
            <a:off x="6013722" y="2932827"/>
            <a:ext cx="2736713"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More control</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Less waste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Improved comfort</a:t>
            </a:r>
            <a:endParaRPr lang="en-US" sz="1600" dirty="0"/>
          </a:p>
        </p:txBody>
      </p:sp>
      <p:cxnSp>
        <p:nvCxnSpPr>
          <p:cNvPr id="5" name="Straight Arrow Connector 4">
            <a:extLst>
              <a:ext uri="{FF2B5EF4-FFF2-40B4-BE49-F238E27FC236}">
                <a16:creationId xmlns:a16="http://schemas.microsoft.com/office/drawing/2014/main" id="{0265AEAA-B831-48EC-B49C-051DBC037EAD}"/>
              </a:ext>
            </a:extLst>
          </p:cNvPr>
          <p:cNvCxnSpPr/>
          <p:nvPr/>
        </p:nvCxnSpPr>
        <p:spPr>
          <a:xfrm>
            <a:off x="3725839" y="3429000"/>
            <a:ext cx="0" cy="1047466"/>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42D23E4-8B26-40B7-99FA-612441628086}"/>
              </a:ext>
            </a:extLst>
          </p:cNvPr>
          <p:cNvCxnSpPr>
            <a:cxnSpLocks/>
          </p:cNvCxnSpPr>
          <p:nvPr/>
        </p:nvCxnSpPr>
        <p:spPr>
          <a:xfrm>
            <a:off x="4724398" y="3712191"/>
            <a:ext cx="0" cy="232012"/>
          </a:xfrm>
          <a:prstGeom prst="straightConnector1">
            <a:avLst/>
          </a:prstGeom>
          <a:ln w="28575">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EF032E51-C306-4B72-BF78-5C3EB0BFB3F0}"/>
              </a:ext>
            </a:extLst>
          </p:cNvPr>
          <p:cNvCxnSpPr>
            <a:cxnSpLocks/>
          </p:cNvCxnSpPr>
          <p:nvPr/>
        </p:nvCxnSpPr>
        <p:spPr>
          <a:xfrm>
            <a:off x="914400" y="2932827"/>
            <a:ext cx="0" cy="77936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2B75257-28FD-4AF8-B57E-C74864100FB3}"/>
              </a:ext>
            </a:extLst>
          </p:cNvPr>
          <p:cNvSpPr txBox="1"/>
          <p:nvPr/>
        </p:nvSpPr>
        <p:spPr>
          <a:xfrm>
            <a:off x="685815" y="2581990"/>
            <a:ext cx="2736713" cy="338554"/>
          </a:xfrm>
          <a:prstGeom prst="rect">
            <a:avLst/>
          </a:prstGeom>
          <a:noFill/>
        </p:spPr>
        <p:txBody>
          <a:bodyPr wrap="square" rtlCol="0">
            <a:spAutoFit/>
          </a:bodyPr>
          <a:lstStyle/>
          <a:p>
            <a:r>
              <a:rPr lang="en-US" sz="1600" dirty="0"/>
              <a:t>Recovery Speed</a:t>
            </a:r>
          </a:p>
        </p:txBody>
      </p:sp>
    </p:spTree>
    <p:custDataLst>
      <p:tags r:id="rId1"/>
    </p:custDataLst>
    <p:extLst>
      <p:ext uri="{BB962C8B-B14F-4D97-AF65-F5344CB8AC3E}">
        <p14:creationId xmlns:p14="http://schemas.microsoft.com/office/powerpoint/2010/main" val="132097266"/>
      </p:ext>
    </p:extLst>
  </p:cSld>
  <p:clrMapOvr>
    <a:masterClrMapping/>
  </p:clrMapOvr>
  <mc:AlternateContent xmlns:mc="http://schemas.openxmlformats.org/markup-compatibility/2006" xmlns:p14="http://schemas.microsoft.com/office/powerpoint/2010/main">
    <mc:Choice Requires="p14">
      <p:transition spd="slow" p14:dur="2000" advTm="168039"/>
    </mc:Choice>
    <mc:Fallback xmlns="">
      <p:transition spd="slow" advTm="168039"/>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F4D11D-B59E-47D5-9A1E-F85765C14A76}"/>
              </a:ext>
            </a:extLst>
          </p:cNvPr>
          <p:cNvSpPr>
            <a:spLocks noGrp="1"/>
          </p:cNvSpPr>
          <p:nvPr>
            <p:ph idx="1"/>
          </p:nvPr>
        </p:nvSpPr>
        <p:spPr/>
        <p:txBody>
          <a:bodyPr>
            <a:normAutofit/>
          </a:bodyPr>
          <a:lstStyle/>
          <a:p>
            <a:r>
              <a:rPr lang="en-US" sz="2400" dirty="0">
                <a:cs typeface="Calibri"/>
              </a:rPr>
              <a:t>Traditional heat pumps cannot perform at low temperatures and therefore require supplemental heat</a:t>
            </a:r>
          </a:p>
          <a:p>
            <a:r>
              <a:rPr lang="en-US" sz="2400" dirty="0">
                <a:cs typeface="Calibri"/>
              </a:rPr>
              <a:t>Cold climate heat pumps require less supplemental heat</a:t>
            </a:r>
          </a:p>
          <a:p>
            <a:endParaRPr lang="en-US" sz="2400" dirty="0"/>
          </a:p>
        </p:txBody>
      </p:sp>
      <p:sp>
        <p:nvSpPr>
          <p:cNvPr id="5" name="Title 4">
            <a:extLst>
              <a:ext uri="{FF2B5EF4-FFF2-40B4-BE49-F238E27FC236}">
                <a16:creationId xmlns:a16="http://schemas.microsoft.com/office/drawing/2014/main" id="{D78412B6-2A95-41EA-9B2B-016402FC82C7}"/>
              </a:ext>
            </a:extLst>
          </p:cNvPr>
          <p:cNvSpPr>
            <a:spLocks noGrp="1"/>
          </p:cNvSpPr>
          <p:nvPr>
            <p:ph type="title"/>
          </p:nvPr>
        </p:nvSpPr>
        <p:spPr/>
        <p:txBody>
          <a:bodyPr>
            <a:normAutofit/>
          </a:bodyPr>
          <a:lstStyle/>
          <a:p>
            <a:r>
              <a:rPr lang="en-US" sz="4000" dirty="0">
                <a:latin typeface="Abadi" panose="020B0604020104020204" pitchFamily="34" charset="0"/>
                <a:cs typeface="Arial"/>
              </a:rPr>
              <a:t>How Modulation Helps – Capacity</a:t>
            </a:r>
            <a:endParaRPr lang="en-US" sz="4000" dirty="0">
              <a:latin typeface="Abadi" panose="020B0604020104020204" pitchFamily="34" charset="0"/>
            </a:endParaRPr>
          </a:p>
        </p:txBody>
      </p:sp>
      <p:sp>
        <p:nvSpPr>
          <p:cNvPr id="15" name="Slide Number Placeholder 4">
            <a:extLst>
              <a:ext uri="{FF2B5EF4-FFF2-40B4-BE49-F238E27FC236}">
                <a16:creationId xmlns:a16="http://schemas.microsoft.com/office/drawing/2014/main" id="{D2507154-0644-4876-859F-49EBA6478F54}"/>
              </a:ext>
            </a:extLst>
          </p:cNvPr>
          <p:cNvSpPr>
            <a:spLocks noGrp="1"/>
          </p:cNvSpPr>
          <p:nvPr>
            <p:ph type="sldNum" sz="quarter" idx="4"/>
          </p:nvPr>
        </p:nvSpPr>
        <p:spPr/>
        <p:txBody>
          <a:bodyPr/>
          <a:lstStyle/>
          <a:p>
            <a:fld id="{E6166F9C-AA76-49A4-852C-289CB63A6674}" type="slidenum">
              <a:rPr lang="en-US" smtClean="0"/>
              <a:t>15</a:t>
            </a:fld>
            <a:endParaRPr lang="en-US"/>
          </a:p>
        </p:txBody>
      </p:sp>
      <p:pic>
        <p:nvPicPr>
          <p:cNvPr id="6" name="Picture 6" descr="Logo, icon&#10;&#10;Description automatically generated">
            <a:extLst>
              <a:ext uri="{FF2B5EF4-FFF2-40B4-BE49-F238E27FC236}">
                <a16:creationId xmlns:a16="http://schemas.microsoft.com/office/drawing/2014/main" id="{D2E20177-B50E-4B2D-9020-8D32E3DD1513}"/>
              </a:ext>
            </a:extLst>
          </p:cNvPr>
          <p:cNvPicPr>
            <a:picLocks noChangeAspect="1"/>
          </p:cNvPicPr>
          <p:nvPr/>
        </p:nvPicPr>
        <p:blipFill>
          <a:blip r:embed="rId4"/>
          <a:stretch>
            <a:fillRect/>
          </a:stretch>
        </p:blipFill>
        <p:spPr>
          <a:xfrm>
            <a:off x="260533" y="1989528"/>
            <a:ext cx="8440458" cy="6315549"/>
          </a:xfrm>
          <a:prstGeom prst="rect">
            <a:avLst/>
          </a:prstGeom>
        </p:spPr>
      </p:pic>
      <p:sp>
        <p:nvSpPr>
          <p:cNvPr id="8" name="TextBox 7">
            <a:extLst>
              <a:ext uri="{FF2B5EF4-FFF2-40B4-BE49-F238E27FC236}">
                <a16:creationId xmlns:a16="http://schemas.microsoft.com/office/drawing/2014/main" id="{6D9000D8-FDA1-4367-A7CC-0B9C991867E3}"/>
              </a:ext>
            </a:extLst>
          </p:cNvPr>
          <p:cNvSpPr txBox="1"/>
          <p:nvPr/>
        </p:nvSpPr>
        <p:spPr>
          <a:xfrm>
            <a:off x="1525380" y="4512334"/>
            <a:ext cx="1316017" cy="1015663"/>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sz="6000" b="1">
                <a:solidFill>
                  <a:srgbClr val="23356F"/>
                </a:solidFill>
                <a:latin typeface="Calibri"/>
                <a:cs typeface="Arial"/>
              </a:rPr>
              <a:t>0%</a:t>
            </a:r>
            <a:endParaRPr lang="en-US" sz="6000" b="1">
              <a:solidFill>
                <a:srgbClr val="23356F"/>
              </a:solidFill>
              <a:cs typeface="Calibri"/>
            </a:endParaRPr>
          </a:p>
        </p:txBody>
      </p:sp>
      <p:sp>
        <p:nvSpPr>
          <p:cNvPr id="10" name="TextBox 9">
            <a:extLst>
              <a:ext uri="{FF2B5EF4-FFF2-40B4-BE49-F238E27FC236}">
                <a16:creationId xmlns:a16="http://schemas.microsoft.com/office/drawing/2014/main" id="{26FCE3AA-3868-471D-B0D7-E3A620E684BE}"/>
              </a:ext>
            </a:extLst>
          </p:cNvPr>
          <p:cNvSpPr txBox="1"/>
          <p:nvPr/>
        </p:nvSpPr>
        <p:spPr>
          <a:xfrm>
            <a:off x="1393593" y="5389223"/>
            <a:ext cx="1579591" cy="523220"/>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sz="2800">
                <a:solidFill>
                  <a:srgbClr val="003C71"/>
                </a:solidFill>
                <a:latin typeface="Calibri"/>
                <a:cs typeface="Arial"/>
              </a:rPr>
              <a:t>Capacity</a:t>
            </a:r>
            <a:endParaRPr lang="en-US" sz="2800">
              <a:cs typeface="Calibri"/>
            </a:endParaRPr>
          </a:p>
        </p:txBody>
      </p:sp>
      <p:sp>
        <p:nvSpPr>
          <p:cNvPr id="11" name="TextBox 10">
            <a:extLst>
              <a:ext uri="{FF2B5EF4-FFF2-40B4-BE49-F238E27FC236}">
                <a16:creationId xmlns:a16="http://schemas.microsoft.com/office/drawing/2014/main" id="{86D88952-05F3-4BC7-BE40-76B8B8EAAD31}"/>
              </a:ext>
            </a:extLst>
          </p:cNvPr>
          <p:cNvSpPr txBox="1"/>
          <p:nvPr/>
        </p:nvSpPr>
        <p:spPr>
          <a:xfrm>
            <a:off x="5914906" y="4512334"/>
            <a:ext cx="1528903" cy="1015663"/>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sz="6000" b="1">
                <a:solidFill>
                  <a:srgbClr val="23356F"/>
                </a:solidFill>
                <a:latin typeface="Calibri"/>
                <a:cs typeface="Arial"/>
              </a:rPr>
              <a:t>72%</a:t>
            </a:r>
            <a:endParaRPr lang="en-US" sz="6000" b="1">
              <a:solidFill>
                <a:srgbClr val="23356F"/>
              </a:solidFill>
              <a:cs typeface="Calibri"/>
            </a:endParaRPr>
          </a:p>
        </p:txBody>
      </p:sp>
      <p:sp>
        <p:nvSpPr>
          <p:cNvPr id="12" name="TextBox 11">
            <a:extLst>
              <a:ext uri="{FF2B5EF4-FFF2-40B4-BE49-F238E27FC236}">
                <a16:creationId xmlns:a16="http://schemas.microsoft.com/office/drawing/2014/main" id="{F3C6B766-CD2A-4BA4-9263-3082AF419EAE}"/>
              </a:ext>
            </a:extLst>
          </p:cNvPr>
          <p:cNvSpPr txBox="1"/>
          <p:nvPr/>
        </p:nvSpPr>
        <p:spPr>
          <a:xfrm>
            <a:off x="5894630" y="5389223"/>
            <a:ext cx="1579591" cy="523220"/>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sz="2800">
                <a:solidFill>
                  <a:srgbClr val="003C71"/>
                </a:solidFill>
                <a:latin typeface="Calibri"/>
                <a:cs typeface="Arial"/>
              </a:rPr>
              <a:t>Capacity</a:t>
            </a:r>
            <a:endParaRPr lang="en-US" sz="2800">
              <a:cs typeface="Calibri"/>
            </a:endParaRPr>
          </a:p>
        </p:txBody>
      </p:sp>
      <p:sp>
        <p:nvSpPr>
          <p:cNvPr id="13" name="TextBox 12">
            <a:extLst>
              <a:ext uri="{FF2B5EF4-FFF2-40B4-BE49-F238E27FC236}">
                <a16:creationId xmlns:a16="http://schemas.microsoft.com/office/drawing/2014/main" id="{D4F71886-FC66-4439-9CB6-376A5D62BA63}"/>
              </a:ext>
            </a:extLst>
          </p:cNvPr>
          <p:cNvSpPr txBox="1"/>
          <p:nvPr/>
        </p:nvSpPr>
        <p:spPr>
          <a:xfrm>
            <a:off x="628211" y="3196651"/>
            <a:ext cx="3196518" cy="646331"/>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a:solidFill>
                  <a:srgbClr val="003C71"/>
                </a:solidFill>
                <a:latin typeface="Calibri"/>
                <a:cs typeface="Arial"/>
              </a:rPr>
              <a:t>Conventional </a:t>
            </a:r>
            <a:br>
              <a:rPr lang="en-US">
                <a:latin typeface="Calibri"/>
                <a:cs typeface="Arial"/>
              </a:rPr>
            </a:br>
            <a:r>
              <a:rPr lang="en-US">
                <a:solidFill>
                  <a:srgbClr val="003C71"/>
                </a:solidFill>
                <a:latin typeface="Calibri"/>
                <a:cs typeface="Arial"/>
              </a:rPr>
              <a:t>Heat Pump</a:t>
            </a:r>
            <a:endParaRPr lang="en-US">
              <a:cs typeface="Calibri"/>
            </a:endParaRPr>
          </a:p>
        </p:txBody>
      </p:sp>
      <p:sp>
        <p:nvSpPr>
          <p:cNvPr id="14" name="TextBox 13">
            <a:extLst>
              <a:ext uri="{FF2B5EF4-FFF2-40B4-BE49-F238E27FC236}">
                <a16:creationId xmlns:a16="http://schemas.microsoft.com/office/drawing/2014/main" id="{AC283D0C-F94B-4F2A-90AA-A5E14EF04D06}"/>
              </a:ext>
            </a:extLst>
          </p:cNvPr>
          <p:cNvSpPr txBox="1"/>
          <p:nvPr/>
        </p:nvSpPr>
        <p:spPr>
          <a:xfrm>
            <a:off x="5081098" y="3196652"/>
            <a:ext cx="3196518" cy="646331"/>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a:solidFill>
                  <a:srgbClr val="003C71"/>
                </a:solidFill>
                <a:latin typeface="Calibri"/>
                <a:cs typeface="Arial"/>
              </a:rPr>
              <a:t>Cold Climate</a:t>
            </a:r>
            <a:br>
              <a:rPr lang="en-US">
                <a:latin typeface="Calibri"/>
                <a:cs typeface="Arial"/>
              </a:rPr>
            </a:br>
            <a:r>
              <a:rPr lang="en-US">
                <a:solidFill>
                  <a:srgbClr val="003C71"/>
                </a:solidFill>
                <a:latin typeface="Calibri"/>
                <a:cs typeface="Arial"/>
              </a:rPr>
              <a:t>Heat Pump</a:t>
            </a:r>
            <a:endParaRPr lang="en-US">
              <a:cs typeface="Calibri"/>
            </a:endParaRPr>
          </a:p>
        </p:txBody>
      </p:sp>
    </p:spTree>
    <p:custDataLst>
      <p:tags r:id="rId1"/>
    </p:custDataLst>
    <p:extLst>
      <p:ext uri="{BB962C8B-B14F-4D97-AF65-F5344CB8AC3E}">
        <p14:creationId xmlns:p14="http://schemas.microsoft.com/office/powerpoint/2010/main" val="659875714"/>
      </p:ext>
    </p:extLst>
  </p:cSld>
  <p:clrMapOvr>
    <a:masterClrMapping/>
  </p:clrMapOvr>
  <mc:AlternateContent xmlns:mc="http://schemas.openxmlformats.org/markup-compatibility/2006" xmlns:p14="http://schemas.microsoft.com/office/powerpoint/2010/main">
    <mc:Choice Requires="p14">
      <p:transition spd="slow" p14:dur="2000" advTm="157666"/>
    </mc:Choice>
    <mc:Fallback xmlns="">
      <p:transition spd="slow" advTm="157666"/>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11A76-933F-4801-B8D7-BC6D11EFF4E2}"/>
              </a:ext>
            </a:extLst>
          </p:cNvPr>
          <p:cNvSpPr>
            <a:spLocks noGrp="1"/>
          </p:cNvSpPr>
          <p:nvPr>
            <p:ph type="title"/>
          </p:nvPr>
        </p:nvSpPr>
        <p:spPr/>
        <p:txBody>
          <a:bodyPr>
            <a:noAutofit/>
          </a:bodyPr>
          <a:lstStyle/>
          <a:p>
            <a:r>
              <a:rPr lang="en-US" sz="4000" dirty="0">
                <a:latin typeface="Abadi" panose="020B0604020104020204" pitchFamily="34" charset="0"/>
              </a:rPr>
              <a:t>NEEP’s Cold Climate Specification</a:t>
            </a:r>
          </a:p>
        </p:txBody>
      </p:sp>
      <p:sp>
        <p:nvSpPr>
          <p:cNvPr id="15" name="Slide Number Placeholder 4">
            <a:extLst>
              <a:ext uri="{FF2B5EF4-FFF2-40B4-BE49-F238E27FC236}">
                <a16:creationId xmlns:a16="http://schemas.microsoft.com/office/drawing/2014/main" id="{D026FF52-493C-40F9-B1F1-8DC7F5A5940D}"/>
              </a:ext>
            </a:extLst>
          </p:cNvPr>
          <p:cNvSpPr>
            <a:spLocks noGrp="1"/>
          </p:cNvSpPr>
          <p:nvPr>
            <p:ph type="sldNum" sz="quarter" idx="4"/>
          </p:nvPr>
        </p:nvSpPr>
        <p:spPr/>
        <p:txBody>
          <a:bodyPr/>
          <a:lstStyle/>
          <a:p>
            <a:fld id="{E6166F9C-AA76-49A4-852C-289CB63A6674}" type="slidenum">
              <a:rPr lang="en-US" smtClean="0"/>
              <a:t>16</a:t>
            </a:fld>
            <a:endParaRPr lang="en-US"/>
          </a:p>
        </p:txBody>
      </p:sp>
      <p:cxnSp>
        <p:nvCxnSpPr>
          <p:cNvPr id="25" name="Straight Connector 24">
            <a:extLst>
              <a:ext uri="{FF2B5EF4-FFF2-40B4-BE49-F238E27FC236}">
                <a16:creationId xmlns:a16="http://schemas.microsoft.com/office/drawing/2014/main" id="{131C99DB-774C-4FFD-A889-166C7171224C}"/>
              </a:ext>
            </a:extLst>
          </p:cNvPr>
          <p:cNvCxnSpPr>
            <a:cxnSpLocks/>
          </p:cNvCxnSpPr>
          <p:nvPr/>
        </p:nvCxnSpPr>
        <p:spPr>
          <a:xfrm>
            <a:off x="5855929" y="1908532"/>
            <a:ext cx="0" cy="4559300"/>
          </a:xfrm>
          <a:prstGeom prst="line">
            <a:avLst/>
          </a:prstGeom>
        </p:spPr>
        <p:style>
          <a:lnRef idx="3">
            <a:schemeClr val="accent3"/>
          </a:lnRef>
          <a:fillRef idx="0">
            <a:schemeClr val="accent3"/>
          </a:fillRef>
          <a:effectRef idx="2">
            <a:schemeClr val="accent3"/>
          </a:effectRef>
          <a:fontRef idx="minor">
            <a:schemeClr val="tx1"/>
          </a:fontRef>
        </p:style>
      </p:cxnSp>
      <p:pic>
        <p:nvPicPr>
          <p:cNvPr id="14" name="Picture 13" descr="A picture containing shape&#10;&#10;Description automatically generated">
            <a:extLst>
              <a:ext uri="{FF2B5EF4-FFF2-40B4-BE49-F238E27FC236}">
                <a16:creationId xmlns:a16="http://schemas.microsoft.com/office/drawing/2014/main" id="{01EC395A-03ED-4AC8-9B15-7F8C6B04D9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3084" y="1908532"/>
            <a:ext cx="2875766" cy="484771"/>
          </a:xfrm>
          <a:prstGeom prst="rect">
            <a:avLst/>
          </a:prstGeom>
        </p:spPr>
      </p:pic>
      <p:sp>
        <p:nvSpPr>
          <p:cNvPr id="30" name="TextBox 29">
            <a:extLst>
              <a:ext uri="{FF2B5EF4-FFF2-40B4-BE49-F238E27FC236}">
                <a16:creationId xmlns:a16="http://schemas.microsoft.com/office/drawing/2014/main" id="{68908712-0040-423C-8939-EB1885A2035C}"/>
              </a:ext>
            </a:extLst>
          </p:cNvPr>
          <p:cNvSpPr txBox="1"/>
          <p:nvPr/>
        </p:nvSpPr>
        <p:spPr>
          <a:xfrm>
            <a:off x="1324859" y="2747376"/>
            <a:ext cx="4348660" cy="3416320"/>
          </a:xfrm>
          <a:prstGeom prst="rect">
            <a:avLst/>
          </a:prstGeom>
          <a:noFill/>
        </p:spPr>
        <p:txBody>
          <a:bodyPr wrap="square" rtlCol="0">
            <a:spAutoFit/>
          </a:bodyPr>
          <a:lstStyle/>
          <a:p>
            <a:r>
              <a:rPr lang="en-US" dirty="0"/>
              <a:t>Variable capacity, residential-scale, air source heat pump. Ducted or ductless</a:t>
            </a:r>
          </a:p>
          <a:p>
            <a:endParaRPr lang="en-US" dirty="0"/>
          </a:p>
          <a:p>
            <a:r>
              <a:rPr lang="en-US" dirty="0"/>
              <a:t>High rated heating efficiency (≥8.5 HSPF2 ductless, ≥ 7.7 HSPF2 ducted)</a:t>
            </a:r>
          </a:p>
          <a:p>
            <a:endParaRPr lang="en-US" dirty="0"/>
          </a:p>
          <a:p>
            <a:r>
              <a:rPr lang="en-US" dirty="0"/>
              <a:t>High efficiency even at 5°F (COP ≥ 1.75)</a:t>
            </a:r>
          </a:p>
          <a:p>
            <a:endParaRPr lang="en-US" dirty="0"/>
          </a:p>
          <a:p>
            <a:r>
              <a:rPr lang="en-US" dirty="0"/>
              <a:t>Highly rated cooling efficiency </a:t>
            </a:r>
          </a:p>
          <a:p>
            <a:endParaRPr lang="en-US" dirty="0"/>
          </a:p>
          <a:p>
            <a:r>
              <a:rPr lang="en-US" dirty="0"/>
              <a:t>Capacity and efficiency data reported at multiple operating conditions</a:t>
            </a:r>
          </a:p>
        </p:txBody>
      </p:sp>
      <p:pic>
        <p:nvPicPr>
          <p:cNvPr id="2052" name="Picture 4" descr="neep logo - Steven Winter Associates, Inc.">
            <a:extLst>
              <a:ext uri="{FF2B5EF4-FFF2-40B4-BE49-F238E27FC236}">
                <a16:creationId xmlns:a16="http://schemas.microsoft.com/office/drawing/2014/main" id="{EAF7575A-F999-4FA5-9544-4FC3E5EEFD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7656" y="1695756"/>
            <a:ext cx="1528034" cy="1481121"/>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EF3D988F-4387-4AB9-971C-DF1F3AC7C00A}"/>
              </a:ext>
            </a:extLst>
          </p:cNvPr>
          <p:cNvSpPr txBox="1"/>
          <p:nvPr/>
        </p:nvSpPr>
        <p:spPr>
          <a:xfrm>
            <a:off x="5914496" y="3203303"/>
            <a:ext cx="2894354" cy="1754326"/>
          </a:xfrm>
          <a:prstGeom prst="rect">
            <a:avLst/>
          </a:prstGeom>
          <a:noFill/>
        </p:spPr>
        <p:txBody>
          <a:bodyPr wrap="square" rtlCol="0">
            <a:spAutoFit/>
          </a:bodyPr>
          <a:lstStyle/>
          <a:p>
            <a:pPr marL="285750" indent="-285750">
              <a:buFont typeface="Arial" panose="020B0604020202020204" pitchFamily="34" charset="0"/>
              <a:buChar char="•"/>
            </a:pPr>
            <a:r>
              <a:rPr lang="en-US" dirty="0"/>
              <a:t>Sets and periodically updates the standard</a:t>
            </a:r>
          </a:p>
          <a:p>
            <a:pPr marL="285750" indent="-285750">
              <a:buFont typeface="Arial" panose="020B0604020202020204" pitchFamily="34" charset="0"/>
              <a:buChar char="•"/>
            </a:pPr>
            <a:r>
              <a:rPr lang="en-US" dirty="0"/>
              <a:t>Maintains a qualifying product list</a:t>
            </a:r>
          </a:p>
          <a:p>
            <a:pPr marL="285750" indent="-285750">
              <a:buFont typeface="Arial" panose="020B0604020202020204" pitchFamily="34" charset="0"/>
              <a:buChar char="•"/>
            </a:pPr>
            <a:r>
              <a:rPr lang="en-US" dirty="0"/>
              <a:t>Publishes the resultant engineering data</a:t>
            </a:r>
          </a:p>
        </p:txBody>
      </p:sp>
      <p:pic>
        <p:nvPicPr>
          <p:cNvPr id="3" name="Picture 3" descr="Logo, icon&#10;&#10;Description automatically generated">
            <a:extLst>
              <a:ext uri="{FF2B5EF4-FFF2-40B4-BE49-F238E27FC236}">
                <a16:creationId xmlns:a16="http://schemas.microsoft.com/office/drawing/2014/main" id="{B3EF5090-25A1-49DB-BBBB-DE13F75CA11C}"/>
              </a:ext>
            </a:extLst>
          </p:cNvPr>
          <p:cNvPicPr>
            <a:picLocks noChangeAspect="1"/>
          </p:cNvPicPr>
          <p:nvPr/>
        </p:nvPicPr>
        <p:blipFill>
          <a:blip r:embed="rId5"/>
          <a:stretch>
            <a:fillRect/>
          </a:stretch>
        </p:blipFill>
        <p:spPr>
          <a:xfrm>
            <a:off x="715662" y="2669227"/>
            <a:ext cx="715706" cy="716551"/>
          </a:xfrm>
          <a:prstGeom prst="rect">
            <a:avLst/>
          </a:prstGeom>
        </p:spPr>
      </p:pic>
      <p:pic>
        <p:nvPicPr>
          <p:cNvPr id="18" name="Picture 3" descr="Logo, icon&#10;&#10;Description automatically generated">
            <a:extLst>
              <a:ext uri="{FF2B5EF4-FFF2-40B4-BE49-F238E27FC236}">
                <a16:creationId xmlns:a16="http://schemas.microsoft.com/office/drawing/2014/main" id="{8B47DFD2-DFFD-4A99-A336-BECAA8665324}"/>
              </a:ext>
            </a:extLst>
          </p:cNvPr>
          <p:cNvPicPr>
            <a:picLocks noChangeAspect="1"/>
          </p:cNvPicPr>
          <p:nvPr/>
        </p:nvPicPr>
        <p:blipFill>
          <a:blip r:embed="rId5"/>
          <a:stretch>
            <a:fillRect/>
          </a:stretch>
        </p:blipFill>
        <p:spPr>
          <a:xfrm>
            <a:off x="715877" y="3470748"/>
            <a:ext cx="715706" cy="716551"/>
          </a:xfrm>
          <a:prstGeom prst="rect">
            <a:avLst/>
          </a:prstGeom>
        </p:spPr>
      </p:pic>
      <p:pic>
        <p:nvPicPr>
          <p:cNvPr id="19" name="Picture 3" descr="Logo, icon&#10;&#10;Description automatically generated">
            <a:extLst>
              <a:ext uri="{FF2B5EF4-FFF2-40B4-BE49-F238E27FC236}">
                <a16:creationId xmlns:a16="http://schemas.microsoft.com/office/drawing/2014/main" id="{021A6716-4F15-4221-A934-444E00D71CFB}"/>
              </a:ext>
            </a:extLst>
          </p:cNvPr>
          <p:cNvPicPr>
            <a:picLocks noChangeAspect="1"/>
          </p:cNvPicPr>
          <p:nvPr/>
        </p:nvPicPr>
        <p:blipFill>
          <a:blip r:embed="rId5"/>
          <a:stretch>
            <a:fillRect/>
          </a:stretch>
        </p:blipFill>
        <p:spPr>
          <a:xfrm>
            <a:off x="728887" y="4164732"/>
            <a:ext cx="715706" cy="716551"/>
          </a:xfrm>
          <a:prstGeom prst="rect">
            <a:avLst/>
          </a:prstGeom>
        </p:spPr>
      </p:pic>
      <p:pic>
        <p:nvPicPr>
          <p:cNvPr id="20" name="Picture 3" descr="Logo, icon&#10;&#10;Description automatically generated">
            <a:extLst>
              <a:ext uri="{FF2B5EF4-FFF2-40B4-BE49-F238E27FC236}">
                <a16:creationId xmlns:a16="http://schemas.microsoft.com/office/drawing/2014/main" id="{9A19674C-D07E-44AB-8CDF-192DCF39DA1C}"/>
              </a:ext>
            </a:extLst>
          </p:cNvPr>
          <p:cNvPicPr>
            <a:picLocks noChangeAspect="1"/>
          </p:cNvPicPr>
          <p:nvPr/>
        </p:nvPicPr>
        <p:blipFill>
          <a:blip r:embed="rId5"/>
          <a:stretch>
            <a:fillRect/>
          </a:stretch>
        </p:blipFill>
        <p:spPr>
          <a:xfrm>
            <a:off x="714755" y="4731391"/>
            <a:ext cx="715706" cy="716551"/>
          </a:xfrm>
          <a:prstGeom prst="rect">
            <a:avLst/>
          </a:prstGeom>
        </p:spPr>
      </p:pic>
      <p:pic>
        <p:nvPicPr>
          <p:cNvPr id="21" name="Picture 3" descr="Logo, icon&#10;&#10;Description automatically generated">
            <a:extLst>
              <a:ext uri="{FF2B5EF4-FFF2-40B4-BE49-F238E27FC236}">
                <a16:creationId xmlns:a16="http://schemas.microsoft.com/office/drawing/2014/main" id="{2897E3AE-FBA6-4D41-BAE0-7A39616176F5}"/>
              </a:ext>
            </a:extLst>
          </p:cNvPr>
          <p:cNvPicPr>
            <a:picLocks noChangeAspect="1"/>
          </p:cNvPicPr>
          <p:nvPr/>
        </p:nvPicPr>
        <p:blipFill>
          <a:blip r:embed="rId5"/>
          <a:stretch>
            <a:fillRect/>
          </a:stretch>
        </p:blipFill>
        <p:spPr>
          <a:xfrm>
            <a:off x="713614" y="5394016"/>
            <a:ext cx="715706" cy="716551"/>
          </a:xfrm>
          <a:prstGeom prst="rect">
            <a:avLst/>
          </a:prstGeom>
        </p:spPr>
      </p:pic>
    </p:spTree>
    <p:extLst>
      <p:ext uri="{BB962C8B-B14F-4D97-AF65-F5344CB8AC3E}">
        <p14:creationId xmlns:p14="http://schemas.microsoft.com/office/powerpoint/2010/main" val="4083622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F3A40B-8E82-4291-87ED-38DD06D833DA}"/>
              </a:ext>
            </a:extLst>
          </p:cNvPr>
          <p:cNvSpPr>
            <a:spLocks noGrp="1"/>
          </p:cNvSpPr>
          <p:nvPr>
            <p:ph idx="1"/>
          </p:nvPr>
        </p:nvSpPr>
        <p:spPr>
          <a:xfrm>
            <a:off x="628650" y="2373105"/>
            <a:ext cx="7886700" cy="2959239"/>
          </a:xfrm>
        </p:spPr>
        <p:txBody>
          <a:bodyPr>
            <a:normAutofit lnSpcReduction="10000"/>
          </a:bodyPr>
          <a:lstStyle/>
          <a:p>
            <a:r>
              <a:rPr lang="en-US" sz="2400" dirty="0"/>
              <a:t>Remote Delivery</a:t>
            </a:r>
          </a:p>
          <a:p>
            <a:pPr lvl="1"/>
            <a:r>
              <a:rPr lang="en-US" sz="1800" dirty="0"/>
              <a:t>Use polls to 1) name the parts of a heat pump and 2) ask which part of the heat pump does what</a:t>
            </a:r>
          </a:p>
          <a:p>
            <a:pPr lvl="1"/>
            <a:r>
              <a:rPr lang="en-US" sz="1800" dirty="0"/>
              <a:t>How does a heat pump achieve &gt;100% efficiency?</a:t>
            </a:r>
          </a:p>
          <a:p>
            <a:pPr marL="457200" lvl="1" indent="0">
              <a:buNone/>
            </a:pPr>
            <a:endParaRPr lang="en-US" dirty="0"/>
          </a:p>
          <a:p>
            <a:r>
              <a:rPr lang="en-US" sz="2400" dirty="0"/>
              <a:t>In-person</a:t>
            </a:r>
          </a:p>
          <a:p>
            <a:pPr lvl="1"/>
            <a:r>
              <a:rPr lang="en-US" sz="1800" dirty="0"/>
              <a:t>Show parts of the heat pump and a list of functions – participants call out the match-ups like the “price is right”</a:t>
            </a:r>
          </a:p>
          <a:p>
            <a:pPr lvl="1"/>
            <a:r>
              <a:rPr lang="en-US" sz="1800" dirty="0"/>
              <a:t>Participants call out how heat pumps achieve &gt;100% efficiency</a:t>
            </a:r>
          </a:p>
        </p:txBody>
      </p:sp>
      <p:sp>
        <p:nvSpPr>
          <p:cNvPr id="2" name="Title 1">
            <a:extLst>
              <a:ext uri="{FF2B5EF4-FFF2-40B4-BE49-F238E27FC236}">
                <a16:creationId xmlns:a16="http://schemas.microsoft.com/office/drawing/2014/main" id="{83BFE3DA-6DB6-4FB6-B37C-A0E513E69F0A}"/>
              </a:ext>
            </a:extLst>
          </p:cNvPr>
          <p:cNvSpPr>
            <a:spLocks noGrp="1"/>
          </p:cNvSpPr>
          <p:nvPr>
            <p:ph type="title"/>
          </p:nvPr>
        </p:nvSpPr>
        <p:spPr/>
        <p:txBody>
          <a:bodyPr>
            <a:normAutofit fontScale="90000"/>
          </a:bodyPr>
          <a:lstStyle/>
          <a:p>
            <a:r>
              <a:rPr lang="en-US" sz="4000" dirty="0">
                <a:latin typeface="Abadi" panose="020B0604020104020204" pitchFamily="34" charset="0"/>
              </a:rPr>
              <a:t>INTERACTION TIME! </a:t>
            </a:r>
            <a:br>
              <a:rPr lang="en-US" sz="4000" dirty="0">
                <a:latin typeface="Abadi" panose="020B0604020104020204" pitchFamily="34" charset="0"/>
              </a:rPr>
            </a:br>
            <a:r>
              <a:rPr lang="en-US" sz="4000" dirty="0">
                <a:latin typeface="Abadi" panose="020B0604020104020204" pitchFamily="34" charset="0"/>
              </a:rPr>
              <a:t>ASHP Function and Efficiency</a:t>
            </a:r>
          </a:p>
        </p:txBody>
      </p:sp>
      <p:sp>
        <p:nvSpPr>
          <p:cNvPr id="5" name="Slide Number Placeholder 4">
            <a:extLst>
              <a:ext uri="{FF2B5EF4-FFF2-40B4-BE49-F238E27FC236}">
                <a16:creationId xmlns:a16="http://schemas.microsoft.com/office/drawing/2014/main" id="{8C5DBE90-6EF6-4692-A9E2-8543CBCB67F6}"/>
              </a:ext>
            </a:extLst>
          </p:cNvPr>
          <p:cNvSpPr>
            <a:spLocks noGrp="1"/>
          </p:cNvSpPr>
          <p:nvPr>
            <p:ph type="sldNum" sz="quarter" idx="4"/>
          </p:nvPr>
        </p:nvSpPr>
        <p:spPr/>
        <p:txBody>
          <a:bodyPr/>
          <a:lstStyle/>
          <a:p>
            <a:fld id="{E6166F9C-AA76-49A4-852C-289CB63A6674}" type="slidenum">
              <a:rPr lang="en-US" smtClean="0"/>
              <a:t>17</a:t>
            </a:fld>
            <a:endParaRPr lang="en-US"/>
          </a:p>
        </p:txBody>
      </p:sp>
      <p:sp>
        <p:nvSpPr>
          <p:cNvPr id="4" name="Rectangle 3">
            <a:extLst>
              <a:ext uri="{FF2B5EF4-FFF2-40B4-BE49-F238E27FC236}">
                <a16:creationId xmlns:a16="http://schemas.microsoft.com/office/drawing/2014/main" id="{AEF82E15-D94B-49A3-B543-B45DE9A5AA71}"/>
              </a:ext>
            </a:extLst>
          </p:cNvPr>
          <p:cNvSpPr/>
          <p:nvPr/>
        </p:nvSpPr>
        <p:spPr>
          <a:xfrm>
            <a:off x="0" y="0"/>
            <a:ext cx="9144000" cy="68580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069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73760-C6AA-4E67-BD83-E13B57B3CE8A}"/>
              </a:ext>
            </a:extLst>
          </p:cNvPr>
          <p:cNvSpPr>
            <a:spLocks noGrp="1"/>
          </p:cNvSpPr>
          <p:nvPr>
            <p:ph type="ctrTitle"/>
          </p:nvPr>
        </p:nvSpPr>
        <p:spPr>
          <a:xfrm>
            <a:off x="685800" y="1313895"/>
            <a:ext cx="7772400" cy="1508692"/>
          </a:xfrm>
        </p:spPr>
        <p:txBody>
          <a:bodyPr>
            <a:normAutofit/>
          </a:bodyPr>
          <a:lstStyle/>
          <a:p>
            <a:pPr algn="ctr"/>
            <a:r>
              <a:rPr lang="en-US" sz="4800" dirty="0">
                <a:latin typeface="Abadi" panose="020B0604020104020204" pitchFamily="34" charset="0"/>
              </a:rPr>
              <a:t>Part 2</a:t>
            </a:r>
            <a:br>
              <a:rPr lang="en-US" sz="4800" dirty="0">
                <a:latin typeface="Abadi" panose="020B0604020104020204" pitchFamily="34" charset="0"/>
              </a:rPr>
            </a:br>
            <a:r>
              <a:rPr lang="en-US" sz="4800" dirty="0">
                <a:latin typeface="Abadi" panose="020B0604020104020204" pitchFamily="34" charset="0"/>
              </a:rPr>
              <a:t>Using Load Calculations</a:t>
            </a:r>
          </a:p>
        </p:txBody>
      </p:sp>
      <p:pic>
        <p:nvPicPr>
          <p:cNvPr id="4" name="Picture 8" descr="Text, icon&#10;&#10;Description automatically generated">
            <a:extLst>
              <a:ext uri="{FF2B5EF4-FFF2-40B4-BE49-F238E27FC236}">
                <a16:creationId xmlns:a16="http://schemas.microsoft.com/office/drawing/2014/main" id="{F2ED7DA8-1A04-40DD-87C0-3161F541AF73}"/>
              </a:ext>
            </a:extLst>
          </p:cNvPr>
          <p:cNvPicPr>
            <a:picLocks noChangeAspect="1"/>
          </p:cNvPicPr>
          <p:nvPr/>
        </p:nvPicPr>
        <p:blipFill>
          <a:blip r:embed="rId3"/>
          <a:stretch>
            <a:fillRect/>
          </a:stretch>
        </p:blipFill>
        <p:spPr>
          <a:xfrm>
            <a:off x="4898266" y="3490643"/>
            <a:ext cx="2399522" cy="2834640"/>
          </a:xfrm>
          <a:prstGeom prst="rect">
            <a:avLst/>
          </a:prstGeom>
        </p:spPr>
      </p:pic>
      <p:pic>
        <p:nvPicPr>
          <p:cNvPr id="3" name="Picture 2" descr="A computer generated image of a satellite&#10;&#10;Description automatically generated">
            <a:extLst>
              <a:ext uri="{FF2B5EF4-FFF2-40B4-BE49-F238E27FC236}">
                <a16:creationId xmlns:a16="http://schemas.microsoft.com/office/drawing/2014/main" id="{776BCED5-382D-2838-FB8D-DA85A4F2B6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790" y="3482203"/>
            <a:ext cx="2399522" cy="2843080"/>
          </a:xfrm>
          <a:prstGeom prst="rect">
            <a:avLst/>
          </a:prstGeom>
        </p:spPr>
      </p:pic>
    </p:spTree>
    <p:extLst>
      <p:ext uri="{BB962C8B-B14F-4D97-AF65-F5344CB8AC3E}">
        <p14:creationId xmlns:p14="http://schemas.microsoft.com/office/powerpoint/2010/main" val="550905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a:extLst>
              <a:ext uri="{FF2B5EF4-FFF2-40B4-BE49-F238E27FC236}">
                <a16:creationId xmlns:a16="http://schemas.microsoft.com/office/drawing/2014/main" id="{984973FB-D603-42A2-B8E4-9F40110E1A91}"/>
              </a:ext>
            </a:extLst>
          </p:cNvPr>
          <p:cNvGraphicFramePr>
            <a:graphicFrameLocks noGrp="1"/>
          </p:cNvGraphicFramePr>
          <p:nvPr>
            <p:ph idx="1"/>
            <p:extLst>
              <p:ext uri="{D42A27DB-BD31-4B8C-83A1-F6EECF244321}">
                <p14:modId xmlns:p14="http://schemas.microsoft.com/office/powerpoint/2010/main" val="3661608286"/>
              </p:ext>
            </p:extLst>
          </p:nvPr>
        </p:nvGraphicFramePr>
        <p:xfrm>
          <a:off x="628650" y="1454727"/>
          <a:ext cx="7886700" cy="4722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D18761E1-6438-403D-9366-E9788666C0C7}"/>
              </a:ext>
            </a:extLst>
          </p:cNvPr>
          <p:cNvSpPr>
            <a:spLocks noGrp="1"/>
          </p:cNvSpPr>
          <p:nvPr>
            <p:ph type="title"/>
          </p:nvPr>
        </p:nvSpPr>
        <p:spPr/>
        <p:txBody>
          <a:bodyPr>
            <a:normAutofit fontScale="90000"/>
          </a:bodyPr>
          <a:lstStyle/>
          <a:p>
            <a:r>
              <a:rPr lang="en-US">
                <a:latin typeface="Abadi" panose="020B0604020104020204" pitchFamily="34" charset="0"/>
              </a:rPr>
              <a:t>Load Calculations</a:t>
            </a:r>
            <a:br>
              <a:rPr lang="en-US" sz="4000">
                <a:latin typeface="Abadi" panose="020B0604020104020204" pitchFamily="34" charset="0"/>
              </a:rPr>
            </a:br>
            <a:r>
              <a:rPr lang="en-US" sz="3600">
                <a:latin typeface="Abadi" panose="020B0604020104020204" pitchFamily="34" charset="0"/>
              </a:rPr>
              <a:t>Learning Outcomes</a:t>
            </a:r>
            <a:endParaRPr lang="en-US" sz="4000">
              <a:latin typeface="Abadi" panose="020B0604020104020204" pitchFamily="34" charset="0"/>
            </a:endParaRPr>
          </a:p>
        </p:txBody>
      </p:sp>
      <p:sp>
        <p:nvSpPr>
          <p:cNvPr id="4" name="Slide Number Placeholder 4">
            <a:extLst>
              <a:ext uri="{FF2B5EF4-FFF2-40B4-BE49-F238E27FC236}">
                <a16:creationId xmlns:a16="http://schemas.microsoft.com/office/drawing/2014/main" id="{1D17DA9D-B2AD-45D3-A66F-A9891B796503}"/>
              </a:ext>
            </a:extLst>
          </p:cNvPr>
          <p:cNvSpPr>
            <a:spLocks noGrp="1"/>
          </p:cNvSpPr>
          <p:nvPr>
            <p:ph type="sldNum" sz="quarter" idx="4"/>
          </p:nvPr>
        </p:nvSpPr>
        <p:spPr/>
        <p:txBody>
          <a:bodyPr/>
          <a:lstStyle/>
          <a:p>
            <a:fld id="{E6166F9C-AA76-49A4-852C-289CB63A6674}" type="slidenum">
              <a:rPr lang="en-US" smtClean="0"/>
              <a:t>19</a:t>
            </a:fld>
            <a:endParaRPr lang="en-US"/>
          </a:p>
        </p:txBody>
      </p:sp>
    </p:spTree>
    <p:extLst>
      <p:ext uri="{BB962C8B-B14F-4D97-AF65-F5344CB8AC3E}">
        <p14:creationId xmlns:p14="http://schemas.microsoft.com/office/powerpoint/2010/main" val="3837933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12A20-0686-48A3-965B-B30BBDEA56BA}"/>
              </a:ext>
            </a:extLst>
          </p:cNvPr>
          <p:cNvSpPr>
            <a:spLocks noGrp="1"/>
          </p:cNvSpPr>
          <p:nvPr>
            <p:ph type="ctrTitle"/>
          </p:nvPr>
        </p:nvSpPr>
        <p:spPr>
          <a:xfrm>
            <a:off x="685800" y="1047546"/>
            <a:ext cx="7772400" cy="1289254"/>
          </a:xfrm>
        </p:spPr>
        <p:txBody>
          <a:bodyPr>
            <a:normAutofit/>
          </a:bodyPr>
          <a:lstStyle/>
          <a:p>
            <a:r>
              <a:rPr lang="en-US" sz="3600" dirty="0">
                <a:latin typeface="Abadi" panose="020B0604020104020204" pitchFamily="34" charset="0"/>
              </a:rPr>
              <a:t>Cold Climate Air Source Heat Pump Sizing and Design Training</a:t>
            </a:r>
            <a:endParaRPr lang="en-US" sz="4800" dirty="0">
              <a:latin typeface="Abadi" panose="020B0604020104020204" pitchFamily="34" charset="0"/>
            </a:endParaRPr>
          </a:p>
        </p:txBody>
      </p:sp>
      <p:sp>
        <p:nvSpPr>
          <p:cNvPr id="3" name="Subtitle 2">
            <a:extLst>
              <a:ext uri="{FF2B5EF4-FFF2-40B4-BE49-F238E27FC236}">
                <a16:creationId xmlns:a16="http://schemas.microsoft.com/office/drawing/2014/main" id="{321CD419-6D8D-42A0-BE23-4CD3625F0E7E}"/>
              </a:ext>
            </a:extLst>
          </p:cNvPr>
          <p:cNvSpPr>
            <a:spLocks noGrp="1"/>
          </p:cNvSpPr>
          <p:nvPr>
            <p:ph type="subTitle" idx="1"/>
          </p:nvPr>
        </p:nvSpPr>
        <p:spPr>
          <a:xfrm>
            <a:off x="1216890" y="2759363"/>
            <a:ext cx="6858000" cy="2625437"/>
          </a:xfrm>
        </p:spPr>
        <p:txBody>
          <a:bodyPr>
            <a:normAutofit fontScale="92500" lnSpcReduction="20000"/>
          </a:bodyPr>
          <a:lstStyle/>
          <a:p>
            <a:pPr algn="l"/>
            <a:r>
              <a:rPr lang="en-US" dirty="0"/>
              <a:t>Orientation for: </a:t>
            </a:r>
            <a:endParaRPr lang="en-US"/>
          </a:p>
          <a:p>
            <a:endParaRPr lang="en-US"/>
          </a:p>
          <a:p>
            <a:pPr marL="342900" indent="-342900" algn="l">
              <a:buFont typeface="Arial" panose="020B0604020202020204" pitchFamily="34" charset="0"/>
              <a:buChar char="•"/>
            </a:pPr>
            <a:r>
              <a:rPr lang="en-US"/>
              <a:t>Heat </a:t>
            </a:r>
            <a:r>
              <a:rPr lang="en-US" dirty="0"/>
              <a:t>pump contractors' sales and admin staff</a:t>
            </a:r>
            <a:endParaRPr lang="en-US"/>
          </a:p>
          <a:p>
            <a:pPr marL="342900" indent="-342900" algn="l">
              <a:buFont typeface="Arial" panose="020B0604020202020204" pitchFamily="34" charset="0"/>
              <a:buChar char="•"/>
            </a:pPr>
            <a:r>
              <a:rPr lang="en-US"/>
              <a:t>Utility </a:t>
            </a:r>
            <a:r>
              <a:rPr lang="en-US" dirty="0"/>
              <a:t>program implementers</a:t>
            </a:r>
            <a:endParaRPr lang="en-US"/>
          </a:p>
          <a:p>
            <a:pPr marL="342900" indent="-342900" algn="l">
              <a:buFont typeface="Arial" panose="020B0604020202020204" pitchFamily="34" charset="0"/>
              <a:buChar char="•"/>
            </a:pPr>
            <a:r>
              <a:rPr lang="en-US"/>
              <a:t>Regulators</a:t>
            </a:r>
          </a:p>
          <a:p>
            <a:pPr marL="342900" indent="-342900" algn="l">
              <a:buFont typeface="Arial" panose="020B0604020202020204" pitchFamily="34" charset="0"/>
              <a:buChar char="•"/>
            </a:pPr>
            <a:r>
              <a:rPr lang="en-US"/>
              <a:t>Less </a:t>
            </a:r>
            <a:r>
              <a:rPr lang="en-US" dirty="0"/>
              <a:t>experienced and alternative contractors</a:t>
            </a:r>
            <a:endParaRPr lang="en-US"/>
          </a:p>
          <a:p>
            <a:pPr marL="342900" indent="-342900" algn="l">
              <a:buFont typeface="Arial" panose="020B0604020202020204" pitchFamily="34" charset="0"/>
              <a:buChar char="•"/>
            </a:pPr>
            <a:r>
              <a:rPr lang="en-US"/>
              <a:t>Other</a:t>
            </a:r>
            <a:r>
              <a:rPr lang="en-US" dirty="0"/>
              <a:t> stakeholders</a:t>
            </a:r>
            <a:endParaRPr lang="en-US"/>
          </a:p>
        </p:txBody>
      </p:sp>
      <p:sp>
        <p:nvSpPr>
          <p:cNvPr id="4" name="AutoShape 2">
            <a:extLst>
              <a:ext uri="{FF2B5EF4-FFF2-40B4-BE49-F238E27FC236}">
                <a16:creationId xmlns:a16="http://schemas.microsoft.com/office/drawing/2014/main" id="{5D000B33-6C00-4471-8308-F13D8AADBDE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60590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a:xfrm>
            <a:off x="628650" y="365128"/>
            <a:ext cx="7886700" cy="1213833"/>
          </a:xfrm>
        </p:spPr>
        <p:txBody>
          <a:bodyPr>
            <a:normAutofit/>
          </a:bodyPr>
          <a:lstStyle/>
          <a:p>
            <a:r>
              <a:rPr lang="en-US" sz="4000" dirty="0">
                <a:latin typeface="Abadi" panose="020B0604020104020204" pitchFamily="34" charset="0"/>
              </a:rPr>
              <a:t>Load Calculations</a:t>
            </a:r>
            <a:br>
              <a:rPr lang="en-US" sz="4000" dirty="0">
                <a:latin typeface="Abadi" panose="020B0604020104020204" pitchFamily="34" charset="0"/>
              </a:rPr>
            </a:br>
            <a:r>
              <a:rPr lang="en-US" sz="3200" dirty="0">
                <a:latin typeface="Abadi" panose="020B0604020104020204" pitchFamily="34" charset="0"/>
              </a:rPr>
              <a:t>What are they?</a:t>
            </a:r>
            <a:endParaRPr lang="en-US" sz="4000" dirty="0">
              <a:latin typeface="Abadi" panose="020B0604020104020204" pitchFamily="34" charset="0"/>
            </a:endParaRPr>
          </a:p>
        </p:txBody>
      </p:sp>
      <p:sp>
        <p:nvSpPr>
          <p:cNvPr id="7" name="Slide Number Placeholder 4">
            <a:extLst>
              <a:ext uri="{FF2B5EF4-FFF2-40B4-BE49-F238E27FC236}">
                <a16:creationId xmlns:a16="http://schemas.microsoft.com/office/drawing/2014/main" id="{66825A72-A878-432F-898A-59FF2197361E}"/>
              </a:ext>
            </a:extLst>
          </p:cNvPr>
          <p:cNvSpPr>
            <a:spLocks noGrp="1"/>
          </p:cNvSpPr>
          <p:nvPr>
            <p:ph type="sldNum" sz="quarter" idx="4"/>
          </p:nvPr>
        </p:nvSpPr>
        <p:spPr>
          <a:xfrm>
            <a:off x="6858000" y="6400802"/>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63D03B-4D76-4C5C-B606-7C1408D5F261}" type="slidenum">
              <a:rPr lang="en-US" smtClean="0"/>
              <a:pPr/>
              <a:t>20</a:t>
            </a:fld>
            <a:endParaRPr lang="en-US"/>
          </a:p>
        </p:txBody>
      </p:sp>
      <p:cxnSp>
        <p:nvCxnSpPr>
          <p:cNvPr id="9" name="Straight Connector 8">
            <a:extLst>
              <a:ext uri="{FF2B5EF4-FFF2-40B4-BE49-F238E27FC236}">
                <a16:creationId xmlns:a16="http://schemas.microsoft.com/office/drawing/2014/main" id="{4B053DC8-9629-4E2C-8E44-96C7F599DFDE}"/>
              </a:ext>
            </a:extLst>
          </p:cNvPr>
          <p:cNvCxnSpPr>
            <a:cxnSpLocks/>
          </p:cNvCxnSpPr>
          <p:nvPr/>
        </p:nvCxnSpPr>
        <p:spPr>
          <a:xfrm>
            <a:off x="5855929" y="1908532"/>
            <a:ext cx="0" cy="4559300"/>
          </a:xfrm>
          <a:prstGeom prst="line">
            <a:avLst/>
          </a:prstGeom>
        </p:spPr>
        <p:style>
          <a:lnRef idx="3">
            <a:schemeClr val="accent3"/>
          </a:lnRef>
          <a:fillRef idx="0">
            <a:schemeClr val="accent3"/>
          </a:fillRef>
          <a:effectRef idx="2">
            <a:schemeClr val="accent3"/>
          </a:effectRef>
          <a:fontRef idx="minor">
            <a:schemeClr val="tx1"/>
          </a:fontRef>
        </p:style>
      </p:cxnSp>
      <p:sp>
        <p:nvSpPr>
          <p:cNvPr id="11" name="TextBox 10">
            <a:extLst>
              <a:ext uri="{FF2B5EF4-FFF2-40B4-BE49-F238E27FC236}">
                <a16:creationId xmlns:a16="http://schemas.microsoft.com/office/drawing/2014/main" id="{8264F06F-F125-479B-94FA-A9F65F853276}"/>
              </a:ext>
            </a:extLst>
          </p:cNvPr>
          <p:cNvSpPr txBox="1"/>
          <p:nvPr/>
        </p:nvSpPr>
        <p:spPr>
          <a:xfrm>
            <a:off x="422733" y="4369477"/>
            <a:ext cx="2849732" cy="2031325"/>
          </a:xfrm>
          <a:prstGeom prst="rect">
            <a:avLst/>
          </a:prstGeom>
          <a:noFill/>
        </p:spPr>
        <p:txBody>
          <a:bodyPr wrap="square" rtlCol="0">
            <a:spAutoFit/>
          </a:bodyPr>
          <a:lstStyle/>
          <a:p>
            <a:r>
              <a:rPr lang="en-US" dirty="0"/>
              <a:t>The colder it is outside, the more heating energy needed to stay comfortable.</a:t>
            </a:r>
          </a:p>
          <a:p>
            <a:endParaRPr lang="en-US" dirty="0"/>
          </a:p>
          <a:p>
            <a:r>
              <a:rPr lang="en-US" dirty="0"/>
              <a:t>The heating load is judged based on the coldest day of the year.</a:t>
            </a:r>
          </a:p>
        </p:txBody>
      </p:sp>
      <p:pic>
        <p:nvPicPr>
          <p:cNvPr id="4" name="Picture 4" descr="A picture containing graphical user interface&#10;&#10;Description automatically generated">
            <a:extLst>
              <a:ext uri="{FF2B5EF4-FFF2-40B4-BE49-F238E27FC236}">
                <a16:creationId xmlns:a16="http://schemas.microsoft.com/office/drawing/2014/main" id="{ECACB1CA-20DF-422A-A9BC-09FB33B23D1E}"/>
              </a:ext>
            </a:extLst>
          </p:cNvPr>
          <p:cNvPicPr>
            <a:picLocks noChangeAspect="1"/>
          </p:cNvPicPr>
          <p:nvPr/>
        </p:nvPicPr>
        <p:blipFill>
          <a:blip r:embed="rId3"/>
          <a:stretch>
            <a:fillRect/>
          </a:stretch>
        </p:blipFill>
        <p:spPr>
          <a:xfrm>
            <a:off x="422733" y="1431965"/>
            <a:ext cx="5125506" cy="3847074"/>
          </a:xfrm>
          <a:prstGeom prst="rect">
            <a:avLst/>
          </a:prstGeom>
        </p:spPr>
      </p:pic>
      <p:pic>
        <p:nvPicPr>
          <p:cNvPr id="5" name="Picture 5" descr="Icon&#10;&#10;Description automatically generated">
            <a:extLst>
              <a:ext uri="{FF2B5EF4-FFF2-40B4-BE49-F238E27FC236}">
                <a16:creationId xmlns:a16="http://schemas.microsoft.com/office/drawing/2014/main" id="{179532E6-351A-40B5-8BB3-B8A317C13312}"/>
              </a:ext>
            </a:extLst>
          </p:cNvPr>
          <p:cNvPicPr>
            <a:picLocks noChangeAspect="1"/>
          </p:cNvPicPr>
          <p:nvPr/>
        </p:nvPicPr>
        <p:blipFill>
          <a:blip r:embed="rId4"/>
          <a:stretch>
            <a:fillRect/>
          </a:stretch>
        </p:blipFill>
        <p:spPr>
          <a:xfrm>
            <a:off x="3114232" y="4089611"/>
            <a:ext cx="2560726" cy="3037890"/>
          </a:xfrm>
          <a:prstGeom prst="rect">
            <a:avLst/>
          </a:prstGeom>
        </p:spPr>
      </p:pic>
      <p:sp>
        <p:nvSpPr>
          <p:cNvPr id="10" name="Content Placeholder 2">
            <a:extLst>
              <a:ext uri="{FF2B5EF4-FFF2-40B4-BE49-F238E27FC236}">
                <a16:creationId xmlns:a16="http://schemas.microsoft.com/office/drawing/2014/main" id="{C76AE483-09CE-4ECC-9464-FBD5A7CC590F}"/>
              </a:ext>
            </a:extLst>
          </p:cNvPr>
          <p:cNvSpPr txBox="1">
            <a:spLocks/>
          </p:cNvSpPr>
          <p:nvPr/>
        </p:nvSpPr>
        <p:spPr>
          <a:xfrm>
            <a:off x="6036901" y="1908532"/>
            <a:ext cx="3089275" cy="479742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cs typeface="Calibri"/>
              </a:rPr>
              <a:t>How much heat is needed?</a:t>
            </a:r>
          </a:p>
          <a:p>
            <a:pPr marL="594360" lvl="1">
              <a:buFont typeface="Courier New" panose="02070309020205020404" pitchFamily="49" charset="0"/>
              <a:buChar char="o"/>
            </a:pPr>
            <a:r>
              <a:rPr lang="en-US" sz="1800" dirty="0">
                <a:cs typeface="Calibri"/>
              </a:rPr>
              <a:t>In the home (block load)</a:t>
            </a:r>
          </a:p>
          <a:p>
            <a:pPr marL="594360" lvl="1">
              <a:buFont typeface="Courier New" panose="02070309020205020404" pitchFamily="49" charset="0"/>
              <a:buChar char="o"/>
            </a:pPr>
            <a:r>
              <a:rPr lang="en-US" sz="1800" dirty="0">
                <a:cs typeface="Calibri"/>
              </a:rPr>
              <a:t>In a zone (e.g., floor or wing)</a:t>
            </a:r>
          </a:p>
          <a:p>
            <a:pPr marL="594360" lvl="1">
              <a:buFont typeface="Courier New" panose="02070309020205020404" pitchFamily="49" charset="0"/>
              <a:buChar char="o"/>
            </a:pPr>
            <a:r>
              <a:rPr lang="en-US" sz="1800" dirty="0">
                <a:cs typeface="Calibri"/>
              </a:rPr>
              <a:t>In a room</a:t>
            </a:r>
          </a:p>
          <a:p>
            <a:r>
              <a:rPr lang="en-US" sz="2200" dirty="0">
                <a:cs typeface="Calibri"/>
              </a:rPr>
              <a:t>What goes into the calculation?</a:t>
            </a:r>
          </a:p>
          <a:p>
            <a:pPr marL="594360" lvl="1">
              <a:buFont typeface="Courier New" panose="02070309020205020404" pitchFamily="49" charset="0"/>
              <a:buChar char="o"/>
            </a:pPr>
            <a:r>
              <a:rPr lang="en-US" sz="1800" dirty="0">
                <a:cs typeface="Calibri"/>
              </a:rPr>
              <a:t>Design temperature (the regional climate)</a:t>
            </a:r>
          </a:p>
          <a:p>
            <a:pPr marL="594360" lvl="1">
              <a:buFont typeface="Courier New" panose="02070309020205020404" pitchFamily="49" charset="0"/>
              <a:buChar char="o"/>
            </a:pPr>
            <a:r>
              <a:rPr lang="en-US" sz="1800" dirty="0">
                <a:cs typeface="Calibri"/>
              </a:rPr>
              <a:t>Size of the home</a:t>
            </a:r>
          </a:p>
          <a:p>
            <a:pPr marL="594360" lvl="1">
              <a:buFont typeface="Courier New" panose="02070309020205020404" pitchFamily="49" charset="0"/>
              <a:buChar char="o"/>
            </a:pPr>
            <a:r>
              <a:rPr lang="en-US" sz="1800" dirty="0">
                <a:cs typeface="Calibri"/>
              </a:rPr>
              <a:t>Insulation – walls, ceilings, floors</a:t>
            </a:r>
          </a:p>
          <a:p>
            <a:pPr marL="594360" lvl="1">
              <a:buFont typeface="Courier New" panose="02070309020205020404" pitchFamily="49" charset="0"/>
              <a:buChar char="o"/>
            </a:pPr>
            <a:r>
              <a:rPr lang="en-US" sz="1800" dirty="0">
                <a:cs typeface="Calibri"/>
              </a:rPr>
              <a:t>Window quality and location</a:t>
            </a:r>
          </a:p>
          <a:p>
            <a:pPr marL="594360" lvl="1">
              <a:buFont typeface="Courier New" panose="02070309020205020404" pitchFamily="49" charset="0"/>
              <a:buChar char="o"/>
            </a:pPr>
            <a:r>
              <a:rPr lang="en-US" sz="1800" dirty="0">
                <a:cs typeface="Calibri"/>
              </a:rPr>
              <a:t>Building orientation</a:t>
            </a:r>
          </a:p>
          <a:p>
            <a:pPr marL="457200" lvl="1" indent="0">
              <a:buFont typeface="Arial" panose="020B0604020202020204" pitchFamily="34" charset="0"/>
              <a:buNone/>
            </a:pPr>
            <a:endParaRPr lang="en-US" sz="2000" dirty="0">
              <a:cs typeface="Calibri"/>
            </a:endParaRPr>
          </a:p>
        </p:txBody>
      </p:sp>
    </p:spTree>
    <p:extLst>
      <p:ext uri="{BB962C8B-B14F-4D97-AF65-F5344CB8AC3E}">
        <p14:creationId xmlns:p14="http://schemas.microsoft.com/office/powerpoint/2010/main" val="1447675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Rule of thumb | free image by rawpixel.com | Rule of thumb, Free  illustrations, Rules">
            <a:extLst>
              <a:ext uri="{FF2B5EF4-FFF2-40B4-BE49-F238E27FC236}">
                <a16:creationId xmlns:a16="http://schemas.microsoft.com/office/drawing/2014/main" id="{B344A7F5-1D61-4F6A-A94B-2A6395D6B0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5168" y="4629387"/>
            <a:ext cx="1497317" cy="14973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a:xfrm>
            <a:off x="628650" y="274320"/>
            <a:ext cx="7886700" cy="1016356"/>
          </a:xfrm>
        </p:spPr>
        <p:txBody>
          <a:bodyPr>
            <a:noAutofit/>
          </a:bodyPr>
          <a:lstStyle/>
          <a:p>
            <a:r>
              <a:rPr lang="en-US" sz="4000" dirty="0">
                <a:latin typeface="Abadi" panose="020B0604020104020204" pitchFamily="34" charset="0"/>
              </a:rPr>
              <a:t>Load Calculations</a:t>
            </a:r>
            <a:br>
              <a:rPr lang="en-US" sz="4000" dirty="0">
                <a:latin typeface="Abadi" panose="020B0604020104020204" pitchFamily="34" charset="0"/>
              </a:rPr>
            </a:br>
            <a:r>
              <a:rPr lang="en-US" sz="3200" dirty="0">
                <a:latin typeface="Abadi" panose="020B0604020104020204" pitchFamily="34" charset="0"/>
              </a:rPr>
              <a:t>How are they done?</a:t>
            </a:r>
          </a:p>
        </p:txBody>
      </p:sp>
      <p:sp>
        <p:nvSpPr>
          <p:cNvPr id="11" name="Slide Number Placeholder 4">
            <a:extLst>
              <a:ext uri="{FF2B5EF4-FFF2-40B4-BE49-F238E27FC236}">
                <a16:creationId xmlns:a16="http://schemas.microsoft.com/office/drawing/2014/main" id="{8314EEA2-9316-4526-85DE-0967AB83D269}"/>
              </a:ext>
            </a:extLst>
          </p:cNvPr>
          <p:cNvSpPr>
            <a:spLocks noGrp="1"/>
          </p:cNvSpPr>
          <p:nvPr>
            <p:ph type="sldNum" sz="quarter" idx="4"/>
          </p:nvPr>
        </p:nvSpPr>
        <p:spPr/>
        <p:txBody>
          <a:bodyPr/>
          <a:lstStyle/>
          <a:p>
            <a:fld id="{E6166F9C-AA76-49A4-852C-289CB63A6674}" type="slidenum">
              <a:rPr lang="en-US" smtClean="0"/>
              <a:t>21</a:t>
            </a:fld>
            <a:endParaRPr lang="en-US"/>
          </a:p>
        </p:txBody>
      </p:sp>
      <p:sp>
        <p:nvSpPr>
          <p:cNvPr id="3" name="Content Placeholder 2">
            <a:extLst>
              <a:ext uri="{FF2B5EF4-FFF2-40B4-BE49-F238E27FC236}">
                <a16:creationId xmlns:a16="http://schemas.microsoft.com/office/drawing/2014/main" id="{9247FF92-CA3C-4C54-80D2-C638E476E6C0}"/>
              </a:ext>
            </a:extLst>
          </p:cNvPr>
          <p:cNvSpPr>
            <a:spLocks noGrp="1"/>
          </p:cNvSpPr>
          <p:nvPr>
            <p:ph idx="4294967295"/>
          </p:nvPr>
        </p:nvSpPr>
        <p:spPr>
          <a:xfrm>
            <a:off x="5856288" y="1908175"/>
            <a:ext cx="3287712" cy="4351338"/>
          </a:xfrm>
        </p:spPr>
        <p:txBody>
          <a:bodyPr vert="horz" lIns="91440" tIns="45720" rIns="91440" bIns="45720" rtlCol="0" anchor="t">
            <a:normAutofit/>
          </a:bodyPr>
          <a:lstStyle/>
          <a:p>
            <a:r>
              <a:rPr lang="en-US" sz="1800" dirty="0">
                <a:cs typeface="Calibri"/>
              </a:rPr>
              <a:t>Standardized process using energy modeling software tools</a:t>
            </a:r>
          </a:p>
          <a:p>
            <a:r>
              <a:rPr lang="en-US" sz="1800" dirty="0">
                <a:cs typeface="Calibri"/>
              </a:rPr>
              <a:t>Supports system selection and design</a:t>
            </a:r>
          </a:p>
          <a:p>
            <a:r>
              <a:rPr lang="en-US" sz="1800" dirty="0">
                <a:cs typeface="Calibri"/>
              </a:rPr>
              <a:t>Be accurate to the building</a:t>
            </a:r>
          </a:p>
          <a:p>
            <a:pPr lvl="1">
              <a:buFont typeface="Courier New" panose="02070309020205020404" pitchFamily="49" charset="0"/>
              <a:buChar char="o"/>
            </a:pPr>
            <a:r>
              <a:rPr lang="en-US" sz="1600" dirty="0">
                <a:cs typeface="Calibri"/>
              </a:rPr>
              <a:t>Garbage in -&gt; garbage out </a:t>
            </a:r>
          </a:p>
          <a:p>
            <a:r>
              <a:rPr lang="en-US" sz="1800" dirty="0">
                <a:cs typeface="Calibri"/>
              </a:rPr>
              <a:t>Rules of thumb only as a sanity check</a:t>
            </a:r>
          </a:p>
          <a:p>
            <a:endParaRPr lang="en-US" sz="2400" dirty="0">
              <a:cs typeface="Calibri"/>
            </a:endParaRPr>
          </a:p>
          <a:p>
            <a:endParaRPr lang="en-US" sz="2000" dirty="0">
              <a:cs typeface="Calibri"/>
            </a:endParaRPr>
          </a:p>
        </p:txBody>
      </p:sp>
      <p:cxnSp>
        <p:nvCxnSpPr>
          <p:cNvPr id="9" name="Straight Connector 8">
            <a:extLst>
              <a:ext uri="{FF2B5EF4-FFF2-40B4-BE49-F238E27FC236}">
                <a16:creationId xmlns:a16="http://schemas.microsoft.com/office/drawing/2014/main" id="{4B053DC8-9629-4E2C-8E44-96C7F599DFDE}"/>
              </a:ext>
            </a:extLst>
          </p:cNvPr>
          <p:cNvCxnSpPr>
            <a:cxnSpLocks/>
          </p:cNvCxnSpPr>
          <p:nvPr/>
        </p:nvCxnSpPr>
        <p:spPr>
          <a:xfrm>
            <a:off x="5855929" y="1908532"/>
            <a:ext cx="0" cy="4559300"/>
          </a:xfrm>
          <a:prstGeom prst="line">
            <a:avLst/>
          </a:prstGeom>
        </p:spPr>
        <p:style>
          <a:lnRef idx="3">
            <a:schemeClr val="accent3"/>
          </a:lnRef>
          <a:fillRef idx="0">
            <a:schemeClr val="accent3"/>
          </a:fillRef>
          <a:effectRef idx="2">
            <a:schemeClr val="accent3"/>
          </a:effectRef>
          <a:fontRef idx="minor">
            <a:schemeClr val="tx1"/>
          </a:fontRef>
        </p:style>
      </p:cxnSp>
      <p:pic>
        <p:nvPicPr>
          <p:cNvPr id="3074" name="Picture 2" descr="HVAC Load Calculation: Remember These Three Important Things | 2020-06-03 |  SNIPS">
            <a:extLst>
              <a:ext uri="{FF2B5EF4-FFF2-40B4-BE49-F238E27FC236}">
                <a16:creationId xmlns:a16="http://schemas.microsoft.com/office/drawing/2014/main" id="{A9494BF8-80E4-428C-9168-1D9EAF313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08057"/>
            <a:ext cx="3101683" cy="18954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rightsoft Quick Tip #2- How to make a 2nd floor space open to below -  YouTube">
            <a:extLst>
              <a:ext uri="{FF2B5EF4-FFF2-40B4-BE49-F238E27FC236}">
                <a16:creationId xmlns:a16="http://schemas.microsoft.com/office/drawing/2014/main" id="{0D42B630-755A-4759-84FE-063C7A64E8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1566" y="4499264"/>
            <a:ext cx="2512699" cy="14133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 picture containing graphical user interface&#10;&#10;Description automatically generated">
            <a:extLst>
              <a:ext uri="{FF2B5EF4-FFF2-40B4-BE49-F238E27FC236}">
                <a16:creationId xmlns:a16="http://schemas.microsoft.com/office/drawing/2014/main" id="{845A8820-D6F0-4BBB-B0CE-399D7BECA387}"/>
              </a:ext>
            </a:extLst>
          </p:cNvPr>
          <p:cNvPicPr>
            <a:picLocks noChangeAspect="1"/>
          </p:cNvPicPr>
          <p:nvPr/>
        </p:nvPicPr>
        <p:blipFill>
          <a:blip r:embed="rId6"/>
          <a:stretch>
            <a:fillRect/>
          </a:stretch>
        </p:blipFill>
        <p:spPr>
          <a:xfrm>
            <a:off x="422733" y="1431965"/>
            <a:ext cx="5125506" cy="3847074"/>
          </a:xfrm>
          <a:prstGeom prst="rect">
            <a:avLst/>
          </a:prstGeom>
        </p:spPr>
      </p:pic>
    </p:spTree>
    <p:extLst>
      <p:ext uri="{BB962C8B-B14F-4D97-AF65-F5344CB8AC3E}">
        <p14:creationId xmlns:p14="http://schemas.microsoft.com/office/powerpoint/2010/main" val="16582134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Diagram&#10;&#10;Description automatically generated">
            <a:extLst>
              <a:ext uri="{FF2B5EF4-FFF2-40B4-BE49-F238E27FC236}">
                <a16:creationId xmlns:a16="http://schemas.microsoft.com/office/drawing/2014/main" id="{B6D076F8-450A-4896-9E80-895A29F8F6C7}"/>
              </a:ext>
            </a:extLst>
          </p:cNvPr>
          <p:cNvPicPr>
            <a:picLocks noChangeAspect="1"/>
          </p:cNvPicPr>
          <p:nvPr/>
        </p:nvPicPr>
        <p:blipFill>
          <a:blip r:embed="rId3"/>
          <a:stretch>
            <a:fillRect/>
          </a:stretch>
        </p:blipFill>
        <p:spPr>
          <a:xfrm>
            <a:off x="1050575" y="1428804"/>
            <a:ext cx="7027543" cy="5274010"/>
          </a:xfrm>
          <a:prstGeom prst="rect">
            <a:avLst/>
          </a:prstGeom>
        </p:spPr>
      </p:pic>
      <p:sp>
        <p:nvSpPr>
          <p:cNvPr id="2" name="Title 1">
            <a:extLst>
              <a:ext uri="{FF2B5EF4-FFF2-40B4-BE49-F238E27FC236}">
                <a16:creationId xmlns:a16="http://schemas.microsoft.com/office/drawing/2014/main" id="{278A83A4-02EE-424A-8664-55A030AA9A44}"/>
              </a:ext>
            </a:extLst>
          </p:cNvPr>
          <p:cNvSpPr>
            <a:spLocks noGrp="1"/>
          </p:cNvSpPr>
          <p:nvPr>
            <p:ph type="title"/>
          </p:nvPr>
        </p:nvSpPr>
        <p:spPr>
          <a:xfrm>
            <a:off x="628650" y="274320"/>
            <a:ext cx="7886700" cy="1154484"/>
          </a:xfrm>
        </p:spPr>
        <p:txBody>
          <a:bodyPr>
            <a:normAutofit fontScale="90000"/>
          </a:bodyPr>
          <a:lstStyle/>
          <a:p>
            <a:r>
              <a:rPr lang="en-US" dirty="0">
                <a:latin typeface="Abadi" panose="020B0604020104020204" pitchFamily="34" charset="0"/>
              </a:rPr>
              <a:t>Home Takeoffs</a:t>
            </a:r>
            <a:br>
              <a:rPr lang="en-US" sz="3400" dirty="0">
                <a:latin typeface="Abadi" panose="020B0604020104020204" pitchFamily="34" charset="0"/>
              </a:rPr>
            </a:br>
            <a:r>
              <a:rPr lang="en-US" sz="3600" dirty="0">
                <a:latin typeface="Abadi" panose="020B0604020104020204" pitchFamily="34" charset="0"/>
              </a:rPr>
              <a:t>What impacts the load?</a:t>
            </a:r>
            <a:endParaRPr lang="en-US" sz="4000" dirty="0">
              <a:latin typeface="Abadi" panose="020B0604020104020204" pitchFamily="34" charset="0"/>
            </a:endParaRPr>
          </a:p>
        </p:txBody>
      </p:sp>
      <p:sp>
        <p:nvSpPr>
          <p:cNvPr id="5" name="Slide Number Placeholder 4">
            <a:extLst>
              <a:ext uri="{FF2B5EF4-FFF2-40B4-BE49-F238E27FC236}">
                <a16:creationId xmlns:a16="http://schemas.microsoft.com/office/drawing/2014/main" id="{1760A794-F984-4FB2-8F9A-73E661E9F659}"/>
              </a:ext>
            </a:extLst>
          </p:cNvPr>
          <p:cNvSpPr>
            <a:spLocks noGrp="1"/>
          </p:cNvSpPr>
          <p:nvPr>
            <p:ph type="sldNum" sz="quarter" idx="4"/>
          </p:nvPr>
        </p:nvSpPr>
        <p:spPr/>
        <p:txBody>
          <a:bodyPr/>
          <a:lstStyle/>
          <a:p>
            <a:fld id="{E6166F9C-AA76-49A4-852C-289CB63A6674}" type="slidenum">
              <a:rPr lang="en-US" smtClean="0"/>
              <a:t>22</a:t>
            </a:fld>
            <a:endParaRPr lang="en-US"/>
          </a:p>
        </p:txBody>
      </p:sp>
    </p:spTree>
    <p:extLst>
      <p:ext uri="{BB962C8B-B14F-4D97-AF65-F5344CB8AC3E}">
        <p14:creationId xmlns:p14="http://schemas.microsoft.com/office/powerpoint/2010/main" val="747909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rmAutofit fontScale="90000"/>
          </a:bodyPr>
          <a:lstStyle/>
          <a:p>
            <a:r>
              <a:rPr lang="en-US">
                <a:latin typeface="Abadi" panose="020B0604020104020204" pitchFamily="34" charset="0"/>
              </a:rPr>
              <a:t>Load Reduction</a:t>
            </a:r>
            <a:br>
              <a:rPr lang="en-US">
                <a:latin typeface="Abadi" panose="020B0604020104020204" pitchFamily="34" charset="0"/>
              </a:rPr>
            </a:br>
            <a:r>
              <a:rPr lang="en-US" sz="3600">
                <a:latin typeface="Abadi" panose="020B0604020104020204" pitchFamily="34" charset="0"/>
              </a:rPr>
              <a:t>Reduce the load first, </a:t>
            </a:r>
            <a:r>
              <a:rPr lang="en-US" sz="3600" i="1">
                <a:latin typeface="Abadi" panose="020B0604020104020204" pitchFamily="34" charset="0"/>
              </a:rPr>
              <a:t>then</a:t>
            </a:r>
            <a:r>
              <a:rPr lang="en-US" sz="3600">
                <a:latin typeface="Abadi" panose="020B0604020104020204" pitchFamily="34" charset="0"/>
              </a:rPr>
              <a:t> size for heating</a:t>
            </a:r>
          </a:p>
        </p:txBody>
      </p:sp>
      <p:sp>
        <p:nvSpPr>
          <p:cNvPr id="8" name="Slide Number Placeholder 4">
            <a:extLst>
              <a:ext uri="{FF2B5EF4-FFF2-40B4-BE49-F238E27FC236}">
                <a16:creationId xmlns:a16="http://schemas.microsoft.com/office/drawing/2014/main" id="{38CCA49D-63A8-4F56-9383-FBDF3FAE083C}"/>
              </a:ext>
            </a:extLst>
          </p:cNvPr>
          <p:cNvSpPr>
            <a:spLocks noGrp="1"/>
          </p:cNvSpPr>
          <p:nvPr>
            <p:ph type="sldNum" sz="quarter" idx="4"/>
          </p:nvPr>
        </p:nvSpPr>
        <p:spPr/>
        <p:txBody>
          <a:bodyPr/>
          <a:lstStyle/>
          <a:p>
            <a:fld id="{E6166F9C-AA76-49A4-852C-289CB63A6674}" type="slidenum">
              <a:rPr lang="en-US" smtClean="0"/>
              <a:t>23</a:t>
            </a:fld>
            <a:endParaRPr lang="en-US"/>
          </a:p>
        </p:txBody>
      </p:sp>
      <p:sp>
        <p:nvSpPr>
          <p:cNvPr id="18" name="TextBox 17">
            <a:extLst>
              <a:ext uri="{FF2B5EF4-FFF2-40B4-BE49-F238E27FC236}">
                <a16:creationId xmlns:a16="http://schemas.microsoft.com/office/drawing/2014/main" id="{E7946DE9-7966-4BF5-A7CC-3E9E02035DCC}"/>
              </a:ext>
            </a:extLst>
          </p:cNvPr>
          <p:cNvSpPr txBox="1"/>
          <p:nvPr/>
        </p:nvSpPr>
        <p:spPr>
          <a:xfrm>
            <a:off x="347717" y="1591140"/>
            <a:ext cx="5302059" cy="4970591"/>
          </a:xfrm>
          <a:prstGeom prst="rect">
            <a:avLst/>
          </a:prstGeom>
          <a:noFill/>
        </p:spPr>
        <p:txBody>
          <a:bodyPr wrap="square" rtlCol="0">
            <a:spAutoFit/>
          </a:bodyPr>
          <a:lstStyle/>
          <a:p>
            <a:pPr marL="342900" indent="-342900">
              <a:buFont typeface="Arial" panose="020B0604020202020204" pitchFamily="34" charset="0"/>
              <a:buChar char="•"/>
            </a:pPr>
            <a:r>
              <a:rPr lang="en-US" sz="2000" b="1"/>
              <a:t>Tenets of load reduction</a:t>
            </a:r>
            <a:endParaRPr lang="en-US" sz="2000"/>
          </a:p>
          <a:p>
            <a:pPr marL="800100" lvl="1" indent="-342900">
              <a:buFont typeface="Arial" panose="020B0604020202020204" pitchFamily="34" charset="0"/>
              <a:buChar char="•"/>
            </a:pPr>
            <a:r>
              <a:rPr lang="en-US"/>
              <a:t>Define the thermal boundary/envelope</a:t>
            </a:r>
          </a:p>
          <a:p>
            <a:pPr marL="800100" lvl="1" indent="-342900">
              <a:buFont typeface="Arial" panose="020B0604020202020204" pitchFamily="34" charset="0"/>
              <a:buChar char="•"/>
            </a:pPr>
            <a:r>
              <a:rPr lang="en-US"/>
              <a:t>Air seal</a:t>
            </a:r>
          </a:p>
          <a:p>
            <a:pPr marL="1257300" lvl="2" indent="-342900">
              <a:buFont typeface="Arial" panose="020B0604020202020204" pitchFamily="34" charset="0"/>
              <a:buChar char="•"/>
            </a:pPr>
            <a:r>
              <a:rPr lang="en-US" sz="1600"/>
              <a:t>Top plates, joists</a:t>
            </a:r>
          </a:p>
          <a:p>
            <a:pPr marL="1257300" lvl="2" indent="-342900">
              <a:buFont typeface="Arial" panose="020B0604020202020204" pitchFamily="34" charset="0"/>
              <a:buChar char="•"/>
            </a:pPr>
            <a:r>
              <a:rPr lang="en-US" sz="1600"/>
              <a:t>Recessed lights, duct boots</a:t>
            </a:r>
          </a:p>
          <a:p>
            <a:pPr marL="1257300" lvl="2" indent="-342900">
              <a:buFont typeface="Arial" panose="020B0604020202020204" pitchFamily="34" charset="0"/>
              <a:buChar char="•"/>
            </a:pPr>
            <a:r>
              <a:rPr lang="en-US" sz="1600"/>
              <a:t>Penetrations</a:t>
            </a:r>
          </a:p>
          <a:p>
            <a:pPr marL="1257300" lvl="2" indent="-342900">
              <a:buFont typeface="Arial" panose="020B0604020202020204" pitchFamily="34" charset="0"/>
              <a:buChar char="•"/>
            </a:pPr>
            <a:r>
              <a:rPr lang="en-US" sz="1600"/>
              <a:t>Weather stripping</a:t>
            </a:r>
          </a:p>
          <a:p>
            <a:pPr marL="1257300" lvl="2" indent="-342900">
              <a:buFont typeface="Arial" panose="020B0604020202020204" pitchFamily="34" charset="0"/>
              <a:buChar char="•"/>
            </a:pPr>
            <a:r>
              <a:rPr lang="en-US" sz="1600"/>
              <a:t>Chimney dampers</a:t>
            </a:r>
          </a:p>
          <a:p>
            <a:pPr marL="1257300" lvl="2" indent="-342900">
              <a:buFont typeface="Arial" panose="020B0604020202020204" pitchFamily="34" charset="0"/>
              <a:buChar char="•"/>
            </a:pPr>
            <a:r>
              <a:rPr lang="en-US" sz="1600"/>
              <a:t>Test with a blower door</a:t>
            </a:r>
          </a:p>
          <a:p>
            <a:pPr marL="800100" lvl="1" indent="-342900">
              <a:buFont typeface="Arial" panose="020B0604020202020204" pitchFamily="34" charset="0"/>
              <a:buChar char="•"/>
            </a:pPr>
            <a:r>
              <a:rPr lang="en-US"/>
              <a:t>Insulate</a:t>
            </a:r>
          </a:p>
          <a:p>
            <a:pPr marL="1257300" lvl="2" indent="-342900">
              <a:buFont typeface="Arial" panose="020B0604020202020204" pitchFamily="34" charset="0"/>
              <a:buChar char="•"/>
            </a:pPr>
            <a:r>
              <a:rPr lang="en-US" sz="1600"/>
              <a:t>Attics, walls (if accessible) </a:t>
            </a:r>
          </a:p>
          <a:p>
            <a:pPr marL="1257300" lvl="2" indent="-342900">
              <a:buFont typeface="Arial" panose="020B0604020202020204" pitchFamily="34" charset="0"/>
              <a:buChar char="•"/>
            </a:pPr>
            <a:r>
              <a:rPr lang="en-US" sz="1600"/>
              <a:t>Windows</a:t>
            </a:r>
          </a:p>
          <a:p>
            <a:pPr marL="342900" indent="-342900">
              <a:buFont typeface="Arial" panose="020B0604020202020204" pitchFamily="34" charset="0"/>
              <a:buChar char="•"/>
            </a:pPr>
            <a:endParaRPr lang="en-US" sz="700" b="1"/>
          </a:p>
          <a:p>
            <a:pPr marL="342900" indent="-342900">
              <a:buFont typeface="Arial" panose="020B0604020202020204" pitchFamily="34" charset="0"/>
              <a:buChar char="•"/>
            </a:pPr>
            <a:r>
              <a:rPr lang="en-US" b="1"/>
              <a:t>Perform load calculations </a:t>
            </a:r>
            <a:r>
              <a:rPr lang="en-US" b="1" i="1"/>
              <a:t>after </a:t>
            </a:r>
            <a:r>
              <a:rPr lang="en-US" b="1"/>
              <a:t>load reductions</a:t>
            </a:r>
          </a:p>
          <a:p>
            <a:pPr marL="800100" lvl="1" indent="-342900">
              <a:buFont typeface="Arial" panose="020B0604020202020204" pitchFamily="34" charset="0"/>
              <a:buChar char="•"/>
            </a:pPr>
            <a:r>
              <a:rPr lang="en-US"/>
              <a:t>Improved comfort</a:t>
            </a:r>
          </a:p>
          <a:p>
            <a:pPr marL="800100" lvl="1" indent="-342900">
              <a:buFont typeface="Arial" panose="020B0604020202020204" pitchFamily="34" charset="0"/>
              <a:buChar char="•"/>
            </a:pPr>
            <a:r>
              <a:rPr lang="en-US"/>
              <a:t>Smaller, less expensive heat pump</a:t>
            </a:r>
          </a:p>
          <a:p>
            <a:pPr marL="800100" lvl="1" indent="-342900">
              <a:buFont typeface="Arial" panose="020B0604020202020204" pitchFamily="34" charset="0"/>
              <a:buChar char="•"/>
            </a:pPr>
            <a:r>
              <a:rPr lang="en-US"/>
              <a:t>Reduces heat distribution challenges (ducting, indoor head locations)</a:t>
            </a:r>
          </a:p>
          <a:p>
            <a:pPr marL="800100" lvl="1" indent="-342900">
              <a:buFont typeface="Arial" panose="020B0604020202020204" pitchFamily="34" charset="0"/>
              <a:buChar char="•"/>
            </a:pPr>
            <a:r>
              <a:rPr lang="en-US"/>
              <a:t>Can make ductless applications more viable</a:t>
            </a:r>
          </a:p>
        </p:txBody>
      </p:sp>
      <p:cxnSp>
        <p:nvCxnSpPr>
          <p:cNvPr id="19" name="Straight Connector 18">
            <a:extLst>
              <a:ext uri="{FF2B5EF4-FFF2-40B4-BE49-F238E27FC236}">
                <a16:creationId xmlns:a16="http://schemas.microsoft.com/office/drawing/2014/main" id="{9D53D881-FAD7-4299-9005-56DBE208503B}"/>
              </a:ext>
            </a:extLst>
          </p:cNvPr>
          <p:cNvCxnSpPr>
            <a:cxnSpLocks/>
          </p:cNvCxnSpPr>
          <p:nvPr/>
        </p:nvCxnSpPr>
        <p:spPr>
          <a:xfrm>
            <a:off x="5855929" y="1908532"/>
            <a:ext cx="0" cy="4559300"/>
          </a:xfrm>
          <a:prstGeom prst="line">
            <a:avLst/>
          </a:prstGeom>
        </p:spPr>
        <p:style>
          <a:lnRef idx="3">
            <a:schemeClr val="accent3"/>
          </a:lnRef>
          <a:fillRef idx="0">
            <a:schemeClr val="accent3"/>
          </a:fillRef>
          <a:effectRef idx="2">
            <a:schemeClr val="accent3"/>
          </a:effectRef>
          <a:fontRef idx="minor">
            <a:schemeClr val="tx1"/>
          </a:fontRef>
        </p:style>
      </p:cxnSp>
      <p:pic>
        <p:nvPicPr>
          <p:cNvPr id="2050" name="Picture 2" descr="spruce_icon-insulation-01 - Spruce Finance">
            <a:extLst>
              <a:ext uri="{FF2B5EF4-FFF2-40B4-BE49-F238E27FC236}">
                <a16:creationId xmlns:a16="http://schemas.microsoft.com/office/drawing/2014/main" id="{FF929C34-22CC-4695-9596-E08871244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6414" y="4536051"/>
            <a:ext cx="1709530" cy="170953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 mechanical chase &#10;containing ducts can &#10;break the attic's &#10;air barrier. &#10;Air Barrier &#10;Thermal Boundary ">
            <a:extLst>
              <a:ext uri="{FF2B5EF4-FFF2-40B4-BE49-F238E27FC236}">
                <a16:creationId xmlns:a16="http://schemas.microsoft.com/office/drawing/2014/main" id="{D321080D-8359-4899-A787-904E7D2C92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7875" y="2249634"/>
            <a:ext cx="2486607" cy="147253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594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Manual D Residential Duct Systems: Hank Rutkowski, Air Conditioning  Contractors of America: 9781892765505: Amazon.com: Books">
            <a:extLst>
              <a:ext uri="{FF2B5EF4-FFF2-40B4-BE49-F238E27FC236}">
                <a16:creationId xmlns:a16="http://schemas.microsoft.com/office/drawing/2014/main" id="{C72F03A6-892B-4F97-A8A0-CF923379AD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1236" y="2852019"/>
            <a:ext cx="1167529" cy="15265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61DAC8CF-1591-4054-BCBA-887A41DB5175}"/>
              </a:ext>
            </a:extLst>
          </p:cNvPr>
          <p:cNvSpPr>
            <a:spLocks noGrp="1"/>
          </p:cNvSpPr>
          <p:nvPr>
            <p:ph type="title"/>
          </p:nvPr>
        </p:nvSpPr>
        <p:spPr/>
        <p:txBody>
          <a:bodyPr anchor="t">
            <a:normAutofit fontScale="90000"/>
          </a:bodyPr>
          <a:lstStyle/>
          <a:p>
            <a:r>
              <a:rPr lang="en-US" dirty="0">
                <a:latin typeface="Abadi" panose="020B0604020104020204" pitchFamily="34" charset="0"/>
                <a:cs typeface="Arial" panose="020B0604020202020204" pitchFamily="34" charset="0"/>
              </a:rPr>
              <a:t>Load Calculation Software</a:t>
            </a:r>
            <a:br>
              <a:rPr lang="en-US" dirty="0">
                <a:latin typeface="Abadi" panose="020B0604020104020204" pitchFamily="34" charset="0"/>
                <a:cs typeface="Arial" panose="020B0604020202020204" pitchFamily="34" charset="0"/>
              </a:rPr>
            </a:br>
            <a:r>
              <a:rPr lang="en-US" sz="3600" dirty="0">
                <a:latin typeface="Abadi" panose="020B0604020104020204" pitchFamily="34" charset="0"/>
                <a:cs typeface="Arial" panose="020B0604020202020204" pitchFamily="34" charset="0"/>
              </a:rPr>
              <a:t>Whole house, room by room</a:t>
            </a:r>
            <a:br>
              <a:rPr lang="EN-US" sz="2800" i="1" dirty="0">
                <a:cs typeface="Arial" panose="020B0604020202020204" pitchFamily="34" charset="0"/>
              </a:rPr>
            </a:br>
            <a:endParaRPr lang="en-US" dirty="0"/>
          </a:p>
        </p:txBody>
      </p:sp>
      <p:sp>
        <p:nvSpPr>
          <p:cNvPr id="13" name="Slide Number Placeholder 4">
            <a:extLst>
              <a:ext uri="{FF2B5EF4-FFF2-40B4-BE49-F238E27FC236}">
                <a16:creationId xmlns:a16="http://schemas.microsoft.com/office/drawing/2014/main" id="{4ADAAF79-77CC-4366-AEA8-BD5EBE59DC4F}"/>
              </a:ext>
            </a:extLst>
          </p:cNvPr>
          <p:cNvSpPr>
            <a:spLocks noGrp="1"/>
          </p:cNvSpPr>
          <p:nvPr>
            <p:ph type="sldNum" sz="quarter" idx="4"/>
          </p:nvPr>
        </p:nvSpPr>
        <p:spPr/>
        <p:txBody>
          <a:bodyPr/>
          <a:lstStyle/>
          <a:p>
            <a:fld id="{E6166F9C-AA76-49A4-852C-289CB63A6674}" type="slidenum">
              <a:rPr lang="en-US" smtClean="0"/>
              <a:t>24</a:t>
            </a:fld>
            <a:endParaRPr lang="en-US"/>
          </a:p>
        </p:txBody>
      </p:sp>
      <p:pic>
        <p:nvPicPr>
          <p:cNvPr id="1030" name="Picture 6" descr="Residential Load Calculation Manual J®, Abridged Edition: Hank Rutkowski,  P.E., Air Conditioning Contractors of America: 9781892765260: Amazon.com:  Books">
            <a:extLst>
              <a:ext uri="{FF2B5EF4-FFF2-40B4-BE49-F238E27FC236}">
                <a16:creationId xmlns:a16="http://schemas.microsoft.com/office/drawing/2014/main" id="{7B774E8A-7623-4447-A00C-7C79173356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0641" y="2852019"/>
            <a:ext cx="1164120" cy="14685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CCA Manual S Equipment Selection">
            <a:extLst>
              <a:ext uri="{FF2B5EF4-FFF2-40B4-BE49-F238E27FC236}">
                <a16:creationId xmlns:a16="http://schemas.microsoft.com/office/drawing/2014/main" id="{1F56E4D7-A863-4CA7-B976-2DC0D7FC54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1195" y="2630046"/>
            <a:ext cx="1193609" cy="1376363"/>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7">
            <a:extLst>
              <a:ext uri="{FF2B5EF4-FFF2-40B4-BE49-F238E27FC236}">
                <a16:creationId xmlns:a16="http://schemas.microsoft.com/office/drawing/2014/main" id="{15BECC8C-F4DC-433F-BC95-4381566C4158}"/>
              </a:ext>
            </a:extLst>
          </p:cNvPr>
          <p:cNvSpPr txBox="1">
            <a:spLocks/>
          </p:cNvSpPr>
          <p:nvPr/>
        </p:nvSpPr>
        <p:spPr>
          <a:xfrm>
            <a:off x="553892" y="1821321"/>
            <a:ext cx="4279329"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Air Conditioning Contractors of America (ACCA) Tools </a:t>
            </a:r>
            <a:r>
              <a:rPr lang="en-US" sz="2000" dirty="0">
                <a:hlinkClick r:id="rId6"/>
              </a:rPr>
              <a:t>www.acca.org</a:t>
            </a:r>
            <a:r>
              <a:rPr lang="en-US" sz="2000" dirty="0"/>
              <a:t>:</a:t>
            </a:r>
            <a:endParaRPr lang="en-US" sz="2000" b="1" dirty="0"/>
          </a:p>
          <a:p>
            <a:pPr lvl="1"/>
            <a:r>
              <a:rPr lang="en-US" sz="1800" dirty="0"/>
              <a:t>Manual J – Load Calculations</a:t>
            </a:r>
          </a:p>
          <a:p>
            <a:pPr lvl="1"/>
            <a:r>
              <a:rPr lang="en-US" sz="1800" dirty="0"/>
              <a:t>Manual S – Equipment Selection</a:t>
            </a:r>
          </a:p>
          <a:p>
            <a:pPr lvl="1"/>
            <a:r>
              <a:rPr lang="en-US" sz="1800" dirty="0"/>
              <a:t>Manual T – Air Distribution  </a:t>
            </a:r>
          </a:p>
          <a:p>
            <a:pPr lvl="1"/>
            <a:r>
              <a:rPr lang="en-US" sz="1800" dirty="0"/>
              <a:t>Manual D – Duct Design</a:t>
            </a:r>
          </a:p>
          <a:p>
            <a:pPr marL="457200" lvl="1" indent="0">
              <a:buNone/>
            </a:pPr>
            <a:endParaRPr lang="en-US" dirty="0"/>
          </a:p>
          <a:p>
            <a:r>
              <a:rPr lang="en-US" sz="2000" b="1" dirty="0" err="1"/>
              <a:t>Wrightsoft</a:t>
            </a:r>
            <a:r>
              <a:rPr lang="en-US" sz="2000" dirty="0"/>
              <a:t> (Right-J8) and </a:t>
            </a:r>
            <a:r>
              <a:rPr lang="en-US" sz="2000" b="1" dirty="0"/>
              <a:t>Elite</a:t>
            </a:r>
            <a:r>
              <a:rPr lang="en-US" sz="2000" dirty="0"/>
              <a:t> (RHVAC) are the industry premium products</a:t>
            </a:r>
          </a:p>
          <a:p>
            <a:endParaRPr lang="en-US" sz="2400" dirty="0"/>
          </a:p>
          <a:p>
            <a:r>
              <a:rPr lang="en-US" sz="2000" dirty="0"/>
              <a:t>Information on other ACCA-certified products available at: </a:t>
            </a:r>
            <a:r>
              <a:rPr lang="en-US" sz="2000" dirty="0">
                <a:hlinkClick r:id="rId7"/>
              </a:rPr>
              <a:t>www.acca.org/standards/approved-software </a:t>
            </a:r>
            <a:endParaRPr lang="en-US" sz="2000" dirty="0"/>
          </a:p>
          <a:p>
            <a:endParaRPr lang="en-US" dirty="0"/>
          </a:p>
          <a:p>
            <a:endParaRPr lang="en-US" dirty="0"/>
          </a:p>
          <a:p>
            <a:endParaRPr lang="en-US" dirty="0"/>
          </a:p>
        </p:txBody>
      </p:sp>
      <p:pic>
        <p:nvPicPr>
          <p:cNvPr id="1032" name="Picture 8" descr="Manual T: Air Distribution Basics for Residential &amp; Small Commercial  Buildings: Hank Rutkowski, Rutkowski, Hank: 9781892765062: Amazon.com: Books">
            <a:extLst>
              <a:ext uri="{FF2B5EF4-FFF2-40B4-BE49-F238E27FC236}">
                <a16:creationId xmlns:a16="http://schemas.microsoft.com/office/drawing/2014/main" id="{5B78484C-F138-49D6-9964-3179DE573F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0924" y="3667184"/>
            <a:ext cx="974149" cy="1468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438377"/>
      </p:ext>
    </p:extLst>
  </p:cSld>
  <p:clrMapOvr>
    <a:masterClrMapping/>
  </p:clrMapOvr>
  <mc:AlternateContent xmlns:mc="http://schemas.openxmlformats.org/markup-compatibility/2006" xmlns:p14="http://schemas.microsoft.com/office/powerpoint/2010/main">
    <mc:Choice Requires="p14">
      <p:transition spd="slow" p14:dur="2000" advTm="91174"/>
    </mc:Choice>
    <mc:Fallback xmlns="">
      <p:transition spd="slow" advTm="91174"/>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07204-C2AE-4953-BE90-77547FEBD544}"/>
              </a:ext>
            </a:extLst>
          </p:cNvPr>
          <p:cNvSpPr>
            <a:spLocks noGrp="1"/>
          </p:cNvSpPr>
          <p:nvPr>
            <p:ph type="title"/>
          </p:nvPr>
        </p:nvSpPr>
        <p:spPr/>
        <p:txBody>
          <a:bodyPr>
            <a:noAutofit/>
          </a:bodyPr>
          <a:lstStyle/>
          <a:p>
            <a:r>
              <a:rPr lang="en-US" sz="4000">
                <a:latin typeface="Abadi" panose="020B0604020104020204" pitchFamily="34" charset="0"/>
                <a:cs typeface="Arial" panose="020B0604020202020204" pitchFamily="34" charset="0"/>
              </a:rPr>
              <a:t>Load Calculation Support and Alternatives</a:t>
            </a:r>
            <a:endParaRPr lang="en-US" sz="4000">
              <a:latin typeface="Abadi" panose="020B0604020104020204" pitchFamily="34" charset="0"/>
            </a:endParaRPr>
          </a:p>
        </p:txBody>
      </p:sp>
      <p:sp>
        <p:nvSpPr>
          <p:cNvPr id="10" name="Slide Number Placeholder 4">
            <a:extLst>
              <a:ext uri="{FF2B5EF4-FFF2-40B4-BE49-F238E27FC236}">
                <a16:creationId xmlns:a16="http://schemas.microsoft.com/office/drawing/2014/main" id="{5958D44F-2FEA-4D65-8F17-28C1938FBCF8}"/>
              </a:ext>
            </a:extLst>
          </p:cNvPr>
          <p:cNvSpPr>
            <a:spLocks noGrp="1"/>
          </p:cNvSpPr>
          <p:nvPr>
            <p:ph type="sldNum" sz="quarter" idx="4"/>
          </p:nvPr>
        </p:nvSpPr>
        <p:spPr/>
        <p:txBody>
          <a:bodyPr/>
          <a:lstStyle/>
          <a:p>
            <a:fld id="{E6166F9C-AA76-49A4-852C-289CB63A6674}" type="slidenum">
              <a:rPr lang="en-US" smtClean="0"/>
              <a:t>25</a:t>
            </a:fld>
            <a:endParaRPr lang="en-US"/>
          </a:p>
        </p:txBody>
      </p:sp>
      <p:pic>
        <p:nvPicPr>
          <p:cNvPr id="2050" name="Picture 2" descr="neea-logo - Center for Integrated DesignCenter for Integrated Design">
            <a:extLst>
              <a:ext uri="{FF2B5EF4-FFF2-40B4-BE49-F238E27FC236}">
                <a16:creationId xmlns:a16="http://schemas.microsoft.com/office/drawing/2014/main" id="{ECD5D883-07A7-4D3A-A6C9-7DA0E3AD4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8788" y="5286969"/>
            <a:ext cx="1524611" cy="9943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neep logo - Steven Winter Associates, Inc.">
            <a:extLst>
              <a:ext uri="{FF2B5EF4-FFF2-40B4-BE49-F238E27FC236}">
                <a16:creationId xmlns:a16="http://schemas.microsoft.com/office/drawing/2014/main" id="{27DE0614-BB65-4ABD-A616-B4174FC0F4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7641" y="5091987"/>
            <a:ext cx="1350270" cy="1308815"/>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5">
            <a:extLst>
              <a:ext uri="{FF2B5EF4-FFF2-40B4-BE49-F238E27FC236}">
                <a16:creationId xmlns:a16="http://schemas.microsoft.com/office/drawing/2014/main" id="{A2289BD7-377B-4F84-AB42-F8E99CAAE3DF}"/>
              </a:ext>
            </a:extLst>
          </p:cNvPr>
          <p:cNvSpPr txBox="1">
            <a:spLocks/>
          </p:cNvSpPr>
          <p:nvPr/>
        </p:nvSpPr>
        <p:spPr>
          <a:xfrm>
            <a:off x="628650" y="1910968"/>
            <a:ext cx="8051524" cy="30360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Alternative methods and tools exist for </a:t>
            </a:r>
            <a:r>
              <a:rPr lang="en-US" sz="2000" i="1" dirty="0"/>
              <a:t>design</a:t>
            </a:r>
            <a:endParaRPr lang="en-US" sz="2000" dirty="0"/>
          </a:p>
          <a:p>
            <a:pPr lvl="1"/>
            <a:r>
              <a:rPr lang="en-US" sz="1800" dirty="0"/>
              <a:t>Manufacturer specific tools</a:t>
            </a:r>
          </a:p>
          <a:p>
            <a:pPr lvl="1"/>
            <a:r>
              <a:rPr lang="en-US" sz="1800" dirty="0"/>
              <a:t>Northwest Energy Efficiency Alliance (NEEA) HVAC Sizing Tool</a:t>
            </a:r>
          </a:p>
          <a:p>
            <a:pPr marL="457200" lvl="1" indent="0">
              <a:buNone/>
            </a:pPr>
            <a:endParaRPr lang="en-US" sz="2400" dirty="0"/>
          </a:p>
          <a:p>
            <a:r>
              <a:rPr lang="en-US" sz="2000" dirty="0"/>
              <a:t>Sizing and selection guides for heat pumps can help</a:t>
            </a:r>
          </a:p>
          <a:p>
            <a:pPr marL="800100" lvl="1" indent="-342900"/>
            <a:r>
              <a:rPr lang="en-US" sz="1800" dirty="0">
                <a:latin typeface="Arial" panose="020B0604020202020204" pitchFamily="34" charset="0"/>
                <a:cs typeface="Arial" panose="020B0604020202020204" pitchFamily="34" charset="0"/>
              </a:rPr>
              <a:t>NEEP’s </a:t>
            </a:r>
            <a:r>
              <a:rPr lang="en-US" sz="1800" i="1" u="sng" dirty="0">
                <a:hlinkClick r:id="rId5"/>
              </a:rPr>
              <a:t>Guide To Sizing &amp; Selecting Air-Source Heat Pumps in Cold Climates</a:t>
            </a:r>
            <a:endParaRPr lang="en-US" sz="1800" i="1" u="sng" dirty="0"/>
          </a:p>
          <a:p>
            <a:pPr marL="800100" lvl="1" indent="-342900"/>
            <a:r>
              <a:rPr lang="en-US" sz="1800" dirty="0">
                <a:latin typeface="Arial" panose="020B0604020202020204" pitchFamily="34" charset="0"/>
                <a:cs typeface="Arial" panose="020B0604020202020204" pitchFamily="34" charset="0"/>
              </a:rPr>
              <a:t>NEEA’s </a:t>
            </a:r>
            <a:r>
              <a:rPr lang="en-US" sz="1800" i="1" u="sng" dirty="0" err="1">
                <a:latin typeface="Arial" panose="020B0604020202020204" pitchFamily="34" charset="0"/>
                <a:cs typeface="Arial" panose="020B0604020202020204" pitchFamily="34" charset="0"/>
                <a:hlinkClick r:id="rId6"/>
              </a:rPr>
              <a:t>ccDHP</a:t>
            </a:r>
            <a:r>
              <a:rPr lang="en-US" sz="1800" i="1" u="sng" dirty="0">
                <a:latin typeface="Arial" panose="020B0604020202020204" pitchFamily="34" charset="0"/>
                <a:cs typeface="Arial" panose="020B0604020202020204" pitchFamily="34" charset="0"/>
                <a:hlinkClick r:id="rId6"/>
              </a:rPr>
              <a:t> Sizing Recommendations </a:t>
            </a:r>
            <a:endParaRPr lang="en-US" sz="18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127563773"/>
      </p:ext>
    </p:extLst>
  </p:cSld>
  <p:clrMapOvr>
    <a:masterClrMapping/>
  </p:clrMapOvr>
  <mc:AlternateContent xmlns:mc="http://schemas.openxmlformats.org/markup-compatibility/2006" xmlns:p14="http://schemas.microsoft.com/office/powerpoint/2010/main">
    <mc:Choice Requires="p14">
      <p:transition spd="slow" p14:dur="2000" advTm="91174"/>
    </mc:Choice>
    <mc:Fallback xmlns="">
      <p:transition spd="slow" advTm="91174"/>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922B-4C8F-4AC1-922E-6E1C96555C4F}"/>
              </a:ext>
            </a:extLst>
          </p:cNvPr>
          <p:cNvSpPr>
            <a:spLocks noGrp="1"/>
          </p:cNvSpPr>
          <p:nvPr>
            <p:ph type="title"/>
          </p:nvPr>
        </p:nvSpPr>
        <p:spPr/>
        <p:txBody>
          <a:bodyPr>
            <a:normAutofit/>
          </a:bodyPr>
          <a:lstStyle/>
          <a:p>
            <a:r>
              <a:rPr lang="en-US" sz="4000">
                <a:latin typeface="Abadi" panose="020B0604020104020204" pitchFamily="34" charset="0"/>
              </a:rPr>
              <a:t>North American Climate Zones</a:t>
            </a:r>
          </a:p>
        </p:txBody>
      </p:sp>
      <p:sp>
        <p:nvSpPr>
          <p:cNvPr id="9" name="Slide Number Placeholder 4">
            <a:extLst>
              <a:ext uri="{FF2B5EF4-FFF2-40B4-BE49-F238E27FC236}">
                <a16:creationId xmlns:a16="http://schemas.microsoft.com/office/drawing/2014/main" id="{5F04B20C-9263-4045-B825-C9335A4802EB}"/>
              </a:ext>
            </a:extLst>
          </p:cNvPr>
          <p:cNvSpPr>
            <a:spLocks noGrp="1"/>
          </p:cNvSpPr>
          <p:nvPr>
            <p:ph type="sldNum" sz="quarter" idx="4"/>
          </p:nvPr>
        </p:nvSpPr>
        <p:spPr/>
        <p:txBody>
          <a:bodyPr/>
          <a:lstStyle/>
          <a:p>
            <a:fld id="{E6166F9C-AA76-49A4-852C-289CB63A6674}" type="slidenum">
              <a:rPr lang="en-US" smtClean="0"/>
              <a:t>26</a:t>
            </a:fld>
            <a:endParaRPr lang="en-US"/>
          </a:p>
        </p:txBody>
      </p:sp>
      <p:sp>
        <p:nvSpPr>
          <p:cNvPr id="7" name="Content Placeholder 2">
            <a:extLst>
              <a:ext uri="{FF2B5EF4-FFF2-40B4-BE49-F238E27FC236}">
                <a16:creationId xmlns:a16="http://schemas.microsoft.com/office/drawing/2014/main" id="{97ECB2FD-2212-42BF-9333-DC7419041C13}"/>
              </a:ext>
            </a:extLst>
          </p:cNvPr>
          <p:cNvSpPr>
            <a:spLocks noGrp="1"/>
          </p:cNvSpPr>
          <p:nvPr>
            <p:ph idx="4294967295"/>
          </p:nvPr>
        </p:nvSpPr>
        <p:spPr>
          <a:xfrm>
            <a:off x="5965825" y="2592388"/>
            <a:ext cx="3178175" cy="2657475"/>
          </a:xfrm>
        </p:spPr>
        <p:txBody>
          <a:bodyPr vert="horz" lIns="91440" tIns="45720" rIns="91440" bIns="45720" rtlCol="0" anchor="t">
            <a:normAutofit/>
          </a:bodyPr>
          <a:lstStyle/>
          <a:p>
            <a:r>
              <a:rPr lang="en-US" sz="1800">
                <a:cs typeface="Arial"/>
              </a:rPr>
              <a:t>The home’s location and climate dictate the heating and cooling loads</a:t>
            </a:r>
          </a:p>
          <a:p>
            <a:r>
              <a:rPr lang="en-US" sz="1800">
                <a:cs typeface="Arial"/>
              </a:rPr>
              <a:t>Different heat pumps are appropriate depending on the climate zone</a:t>
            </a:r>
          </a:p>
          <a:p>
            <a:r>
              <a:rPr lang="en-US" sz="1800">
                <a:cs typeface="Arial"/>
              </a:rPr>
              <a:t>Climate dictates the home’s load </a:t>
            </a:r>
            <a:r>
              <a:rPr lang="en-US" sz="1800" b="1" i="1">
                <a:cs typeface="Arial"/>
              </a:rPr>
              <a:t>and</a:t>
            </a:r>
            <a:r>
              <a:rPr lang="en-US" sz="1800">
                <a:cs typeface="Arial"/>
              </a:rPr>
              <a:t> the heat pump’s environment</a:t>
            </a:r>
          </a:p>
        </p:txBody>
      </p:sp>
      <p:pic>
        <p:nvPicPr>
          <p:cNvPr id="5" name="Picture 4">
            <a:extLst>
              <a:ext uri="{FF2B5EF4-FFF2-40B4-BE49-F238E27FC236}">
                <a16:creationId xmlns:a16="http://schemas.microsoft.com/office/drawing/2014/main" id="{65B5F2EC-2AFD-4E8F-A8D2-3A0C2BDE5B99}"/>
              </a:ext>
            </a:extLst>
          </p:cNvPr>
          <p:cNvPicPr>
            <a:picLocks noChangeAspect="1"/>
          </p:cNvPicPr>
          <p:nvPr/>
        </p:nvPicPr>
        <p:blipFill>
          <a:blip r:embed="rId3"/>
          <a:stretch>
            <a:fillRect/>
          </a:stretch>
        </p:blipFill>
        <p:spPr>
          <a:xfrm>
            <a:off x="-312760" y="2054210"/>
            <a:ext cx="6106285" cy="3357761"/>
          </a:xfrm>
          <a:prstGeom prst="rect">
            <a:avLst/>
          </a:prstGeom>
        </p:spPr>
      </p:pic>
      <p:sp>
        <p:nvSpPr>
          <p:cNvPr id="4" name="Rectangle 3">
            <a:extLst>
              <a:ext uri="{FF2B5EF4-FFF2-40B4-BE49-F238E27FC236}">
                <a16:creationId xmlns:a16="http://schemas.microsoft.com/office/drawing/2014/main" id="{CA25741E-A5AC-4815-89F1-F5E311B6999F}"/>
              </a:ext>
            </a:extLst>
          </p:cNvPr>
          <p:cNvSpPr/>
          <p:nvPr/>
        </p:nvSpPr>
        <p:spPr>
          <a:xfrm>
            <a:off x="4531743" y="3791309"/>
            <a:ext cx="359434" cy="298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6CA52B65-6FFD-4869-B4AD-7629CCCBFC88}"/>
              </a:ext>
            </a:extLst>
          </p:cNvPr>
          <p:cNvCxnSpPr>
            <a:cxnSpLocks/>
          </p:cNvCxnSpPr>
          <p:nvPr/>
        </p:nvCxnSpPr>
        <p:spPr>
          <a:xfrm>
            <a:off x="5855929" y="1908532"/>
            <a:ext cx="0" cy="4559300"/>
          </a:xfrm>
          <a:prstGeom prst="line">
            <a:avLst/>
          </a:prstGeom>
        </p:spPr>
        <p:style>
          <a:lnRef idx="3">
            <a:schemeClr val="accent3"/>
          </a:lnRef>
          <a:fillRef idx="0">
            <a:schemeClr val="accent3"/>
          </a:fillRef>
          <a:effectRef idx="2">
            <a:schemeClr val="accent3"/>
          </a:effectRef>
          <a:fontRef idx="minor">
            <a:schemeClr val="tx1"/>
          </a:fontRef>
        </p:style>
      </p:cxnSp>
      <p:pic>
        <p:nvPicPr>
          <p:cNvPr id="3" name="Picture 4" descr="A picture containing graphical user interface&#10;&#10;Description automatically generated">
            <a:extLst>
              <a:ext uri="{FF2B5EF4-FFF2-40B4-BE49-F238E27FC236}">
                <a16:creationId xmlns:a16="http://schemas.microsoft.com/office/drawing/2014/main" id="{FBD321F4-AD51-4748-A003-34CD3B9C3049}"/>
              </a:ext>
            </a:extLst>
          </p:cNvPr>
          <p:cNvPicPr>
            <a:picLocks noChangeAspect="1"/>
          </p:cNvPicPr>
          <p:nvPr/>
        </p:nvPicPr>
        <p:blipFill>
          <a:blip r:embed="rId4"/>
          <a:stretch>
            <a:fillRect/>
          </a:stretch>
        </p:blipFill>
        <p:spPr>
          <a:xfrm>
            <a:off x="4217375" y="3594657"/>
            <a:ext cx="969143" cy="714596"/>
          </a:xfrm>
          <a:prstGeom prst="rect">
            <a:avLst/>
          </a:prstGeom>
        </p:spPr>
      </p:pic>
      <p:sp>
        <p:nvSpPr>
          <p:cNvPr id="10" name="TextBox 9">
            <a:extLst>
              <a:ext uri="{FF2B5EF4-FFF2-40B4-BE49-F238E27FC236}">
                <a16:creationId xmlns:a16="http://schemas.microsoft.com/office/drawing/2014/main" id="{BAF69629-537F-4DD9-9F0D-8475B8D6091D}"/>
              </a:ext>
            </a:extLst>
          </p:cNvPr>
          <p:cNvSpPr txBox="1"/>
          <p:nvPr/>
        </p:nvSpPr>
        <p:spPr>
          <a:xfrm>
            <a:off x="628650" y="5411971"/>
            <a:ext cx="2618913" cy="246221"/>
          </a:xfrm>
          <a:prstGeom prst="rect">
            <a:avLst/>
          </a:prstGeom>
          <a:noFill/>
        </p:spPr>
        <p:txBody>
          <a:bodyPr wrap="square" rtlCol="0">
            <a:spAutoFit/>
          </a:bodyPr>
          <a:lstStyle/>
          <a:p>
            <a:r>
              <a:rPr lang="en-US" sz="1000" dirty="0"/>
              <a:t>Image credit: Building Science Corporation</a:t>
            </a:r>
          </a:p>
        </p:txBody>
      </p:sp>
    </p:spTree>
    <p:extLst>
      <p:ext uri="{BB962C8B-B14F-4D97-AF65-F5344CB8AC3E}">
        <p14:creationId xmlns:p14="http://schemas.microsoft.com/office/powerpoint/2010/main" val="2287937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descr="A close up of a sign&#10;&#10;Description automatically generated">
            <a:extLst>
              <a:ext uri="{FF2B5EF4-FFF2-40B4-BE49-F238E27FC236}">
                <a16:creationId xmlns:a16="http://schemas.microsoft.com/office/drawing/2014/main" id="{6139BF63-47C4-4C79-B667-48B5ECC181AF}"/>
              </a:ext>
            </a:extLst>
          </p:cNvPr>
          <p:cNvPicPr>
            <a:picLocks noChangeAspect="1"/>
          </p:cNvPicPr>
          <p:nvPr/>
        </p:nvPicPr>
        <p:blipFill>
          <a:blip r:embed="rId3"/>
          <a:stretch>
            <a:fillRect/>
          </a:stretch>
        </p:blipFill>
        <p:spPr>
          <a:xfrm>
            <a:off x="2025558" y="3894378"/>
            <a:ext cx="1855768" cy="2286000"/>
          </a:xfrm>
          <a:prstGeom prst="rect">
            <a:avLst/>
          </a:prstGeom>
        </p:spPr>
      </p:pic>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p:txBody>
          <a:bodyPr>
            <a:noAutofit/>
          </a:bodyPr>
          <a:lstStyle/>
          <a:p>
            <a:r>
              <a:rPr lang="en-US" sz="4000" dirty="0">
                <a:latin typeface="Abadi" panose="020B0604020104020204" pitchFamily="34" charset="0"/>
              </a:rPr>
              <a:t>Other Considerations for Performing Load Calculations</a:t>
            </a:r>
          </a:p>
        </p:txBody>
      </p:sp>
      <p:sp>
        <p:nvSpPr>
          <p:cNvPr id="6" name="Slide Number Placeholder 4">
            <a:extLst>
              <a:ext uri="{FF2B5EF4-FFF2-40B4-BE49-F238E27FC236}">
                <a16:creationId xmlns:a16="http://schemas.microsoft.com/office/drawing/2014/main" id="{2E0AF8B5-7615-425A-9FC2-C77BF2478D1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6" descr="Diagram, engineering drawing&#10;&#10;Description automatically generated">
            <a:extLst>
              <a:ext uri="{FF2B5EF4-FFF2-40B4-BE49-F238E27FC236}">
                <a16:creationId xmlns:a16="http://schemas.microsoft.com/office/drawing/2014/main" id="{2115844C-68F2-4507-87F2-B28F7B2588F5}"/>
              </a:ext>
            </a:extLst>
          </p:cNvPr>
          <p:cNvPicPr>
            <a:picLocks noChangeAspect="1"/>
          </p:cNvPicPr>
          <p:nvPr/>
        </p:nvPicPr>
        <p:blipFill>
          <a:blip r:embed="rId4"/>
          <a:stretch>
            <a:fillRect/>
          </a:stretch>
        </p:blipFill>
        <p:spPr>
          <a:xfrm>
            <a:off x="2046975" y="1518399"/>
            <a:ext cx="1854981" cy="2286000"/>
          </a:xfrm>
          <a:prstGeom prst="rect">
            <a:avLst/>
          </a:prstGeom>
        </p:spPr>
      </p:pic>
      <p:pic>
        <p:nvPicPr>
          <p:cNvPr id="8" name="Picture 9" descr="A close up of a sign&#10;&#10;Description automatically generated">
            <a:extLst>
              <a:ext uri="{FF2B5EF4-FFF2-40B4-BE49-F238E27FC236}">
                <a16:creationId xmlns:a16="http://schemas.microsoft.com/office/drawing/2014/main" id="{4D10C656-F3E7-464F-89DC-1F76A7C153D5}"/>
              </a:ext>
            </a:extLst>
          </p:cNvPr>
          <p:cNvPicPr>
            <a:picLocks noChangeAspect="1"/>
          </p:cNvPicPr>
          <p:nvPr/>
        </p:nvPicPr>
        <p:blipFill>
          <a:blip r:embed="rId5"/>
          <a:stretch>
            <a:fillRect/>
          </a:stretch>
        </p:blipFill>
        <p:spPr>
          <a:xfrm>
            <a:off x="5313348" y="3898013"/>
            <a:ext cx="1946179" cy="2286000"/>
          </a:xfrm>
          <a:prstGeom prst="rect">
            <a:avLst/>
          </a:prstGeom>
        </p:spPr>
      </p:pic>
      <p:pic>
        <p:nvPicPr>
          <p:cNvPr id="10" name="Picture 10" descr="Icon&#10;&#10;Description automatically generated">
            <a:extLst>
              <a:ext uri="{FF2B5EF4-FFF2-40B4-BE49-F238E27FC236}">
                <a16:creationId xmlns:a16="http://schemas.microsoft.com/office/drawing/2014/main" id="{BA3F2B29-CC29-4DF1-9D9D-4F89171CE6E5}"/>
              </a:ext>
            </a:extLst>
          </p:cNvPr>
          <p:cNvPicPr>
            <a:picLocks noChangeAspect="1"/>
          </p:cNvPicPr>
          <p:nvPr/>
        </p:nvPicPr>
        <p:blipFill>
          <a:blip r:embed="rId6"/>
          <a:stretch>
            <a:fillRect/>
          </a:stretch>
        </p:blipFill>
        <p:spPr>
          <a:xfrm>
            <a:off x="5236930" y="1459024"/>
            <a:ext cx="1936200" cy="2286000"/>
          </a:xfrm>
          <a:prstGeom prst="rect">
            <a:avLst/>
          </a:prstGeom>
        </p:spPr>
      </p:pic>
      <p:cxnSp>
        <p:nvCxnSpPr>
          <p:cNvPr id="12" name="Straight Connector 11">
            <a:extLst>
              <a:ext uri="{FF2B5EF4-FFF2-40B4-BE49-F238E27FC236}">
                <a16:creationId xmlns:a16="http://schemas.microsoft.com/office/drawing/2014/main" id="{4D7FE967-D86D-44EC-919D-04EB1DD41C37}"/>
              </a:ext>
            </a:extLst>
          </p:cNvPr>
          <p:cNvCxnSpPr>
            <a:cxnSpLocks/>
          </p:cNvCxnSpPr>
          <p:nvPr/>
        </p:nvCxnSpPr>
        <p:spPr>
          <a:xfrm>
            <a:off x="4572000" y="1542971"/>
            <a:ext cx="0" cy="4559300"/>
          </a:xfrm>
          <a:prstGeom prst="line">
            <a:avLst/>
          </a:prstGeom>
        </p:spPr>
        <p:style>
          <a:lnRef idx="3">
            <a:schemeClr val="accent3"/>
          </a:lnRef>
          <a:fillRef idx="0">
            <a:schemeClr val="accent3"/>
          </a:fillRef>
          <a:effectRef idx="2">
            <a:schemeClr val="accent3"/>
          </a:effectRef>
          <a:fontRef idx="minor">
            <a:schemeClr val="tx1"/>
          </a:fontRef>
        </p:style>
      </p:cxnSp>
      <p:cxnSp>
        <p:nvCxnSpPr>
          <p:cNvPr id="13" name="Straight Connector 12">
            <a:extLst>
              <a:ext uri="{FF2B5EF4-FFF2-40B4-BE49-F238E27FC236}">
                <a16:creationId xmlns:a16="http://schemas.microsoft.com/office/drawing/2014/main" id="{4173F817-CC36-4D38-B2EE-A1C07195270F}"/>
              </a:ext>
            </a:extLst>
          </p:cNvPr>
          <p:cNvCxnSpPr>
            <a:cxnSpLocks/>
          </p:cNvCxnSpPr>
          <p:nvPr/>
        </p:nvCxnSpPr>
        <p:spPr>
          <a:xfrm flipH="1">
            <a:off x="863713" y="3822621"/>
            <a:ext cx="7651638" cy="0"/>
          </a:xfrm>
          <a:prstGeom prst="line">
            <a:avLst/>
          </a:prstGeom>
        </p:spPr>
        <p:style>
          <a:lnRef idx="3">
            <a:schemeClr val="accent3"/>
          </a:lnRef>
          <a:fillRef idx="0">
            <a:schemeClr val="accent3"/>
          </a:fillRef>
          <a:effectRef idx="2">
            <a:schemeClr val="accent3"/>
          </a:effectRef>
          <a:fontRef idx="minor">
            <a:schemeClr val="tx1"/>
          </a:fontRef>
        </p:style>
      </p:cxnSp>
      <p:sp>
        <p:nvSpPr>
          <p:cNvPr id="15" name="TextBox 14">
            <a:extLst>
              <a:ext uri="{FF2B5EF4-FFF2-40B4-BE49-F238E27FC236}">
                <a16:creationId xmlns:a16="http://schemas.microsoft.com/office/drawing/2014/main" id="{E3264734-BE5D-4794-A090-312F7957DBAB}"/>
              </a:ext>
            </a:extLst>
          </p:cNvPr>
          <p:cNvSpPr txBox="1"/>
          <p:nvPr/>
        </p:nvSpPr>
        <p:spPr>
          <a:xfrm rot="16200000">
            <a:off x="102562" y="2224925"/>
            <a:ext cx="177643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Single Zone</a:t>
            </a:r>
          </a:p>
        </p:txBody>
      </p:sp>
      <p:sp>
        <p:nvSpPr>
          <p:cNvPr id="16" name="TextBox 15">
            <a:extLst>
              <a:ext uri="{FF2B5EF4-FFF2-40B4-BE49-F238E27FC236}">
                <a16:creationId xmlns:a16="http://schemas.microsoft.com/office/drawing/2014/main" id="{D370130B-4CE4-453A-AD49-081BEC704940}"/>
              </a:ext>
            </a:extLst>
          </p:cNvPr>
          <p:cNvSpPr txBox="1"/>
          <p:nvPr/>
        </p:nvSpPr>
        <p:spPr>
          <a:xfrm rot="16200000">
            <a:off x="99033" y="5071100"/>
            <a:ext cx="177643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Zonal</a:t>
            </a:r>
          </a:p>
        </p:txBody>
      </p:sp>
      <p:sp>
        <p:nvSpPr>
          <p:cNvPr id="17" name="TextBox 16">
            <a:extLst>
              <a:ext uri="{FF2B5EF4-FFF2-40B4-BE49-F238E27FC236}">
                <a16:creationId xmlns:a16="http://schemas.microsoft.com/office/drawing/2014/main" id="{2E83DF66-58EC-45E2-B732-7F6FF1509FF6}"/>
              </a:ext>
            </a:extLst>
          </p:cNvPr>
          <p:cNvSpPr txBox="1"/>
          <p:nvPr/>
        </p:nvSpPr>
        <p:spPr>
          <a:xfrm>
            <a:off x="2025558" y="6019230"/>
            <a:ext cx="185497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Whole Home (block)</a:t>
            </a:r>
          </a:p>
        </p:txBody>
      </p:sp>
      <p:sp>
        <p:nvSpPr>
          <p:cNvPr id="18" name="TextBox 17">
            <a:extLst>
              <a:ext uri="{FF2B5EF4-FFF2-40B4-BE49-F238E27FC236}">
                <a16:creationId xmlns:a16="http://schemas.microsoft.com/office/drawing/2014/main" id="{659DD65E-356D-46F7-9930-74F663D69280}"/>
              </a:ext>
            </a:extLst>
          </p:cNvPr>
          <p:cNvSpPr txBox="1"/>
          <p:nvPr/>
        </p:nvSpPr>
        <p:spPr>
          <a:xfrm>
            <a:off x="5358951" y="6203897"/>
            <a:ext cx="185497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Partial Load</a:t>
            </a:r>
          </a:p>
        </p:txBody>
      </p:sp>
    </p:spTree>
    <p:extLst>
      <p:ext uri="{BB962C8B-B14F-4D97-AF65-F5344CB8AC3E}">
        <p14:creationId xmlns:p14="http://schemas.microsoft.com/office/powerpoint/2010/main" val="2491882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icon&#10;&#10;Description automatically generated">
            <a:extLst>
              <a:ext uri="{FF2B5EF4-FFF2-40B4-BE49-F238E27FC236}">
                <a16:creationId xmlns:a16="http://schemas.microsoft.com/office/drawing/2014/main" id="{1F964A47-1531-4976-B801-DAA71941FAF4}"/>
              </a:ext>
            </a:extLst>
          </p:cNvPr>
          <p:cNvPicPr>
            <a:picLocks noChangeAspect="1"/>
          </p:cNvPicPr>
          <p:nvPr/>
        </p:nvPicPr>
        <p:blipFill>
          <a:blip r:embed="rId3"/>
          <a:stretch>
            <a:fillRect/>
          </a:stretch>
        </p:blipFill>
        <p:spPr>
          <a:xfrm>
            <a:off x="5353493" y="3893253"/>
            <a:ext cx="1954619" cy="2314423"/>
          </a:xfrm>
          <a:prstGeom prst="rect">
            <a:avLst/>
          </a:prstGeom>
        </p:spPr>
      </p:pic>
      <p:pic>
        <p:nvPicPr>
          <p:cNvPr id="3" name="Picture 3" descr="Diagram&#10;&#10;Description automatically generated">
            <a:extLst>
              <a:ext uri="{FF2B5EF4-FFF2-40B4-BE49-F238E27FC236}">
                <a16:creationId xmlns:a16="http://schemas.microsoft.com/office/drawing/2014/main" id="{03FD4689-2F9A-40C5-B9B4-C1A8E3737EAD}"/>
              </a:ext>
            </a:extLst>
          </p:cNvPr>
          <p:cNvPicPr>
            <a:picLocks noChangeAspect="1"/>
          </p:cNvPicPr>
          <p:nvPr/>
        </p:nvPicPr>
        <p:blipFill>
          <a:blip r:embed="rId4"/>
          <a:stretch>
            <a:fillRect/>
          </a:stretch>
        </p:blipFill>
        <p:spPr>
          <a:xfrm>
            <a:off x="5291470" y="1481414"/>
            <a:ext cx="1928038" cy="2282566"/>
          </a:xfrm>
          <a:prstGeom prst="rect">
            <a:avLst/>
          </a:prstGeom>
        </p:spPr>
      </p:pic>
      <p:pic>
        <p:nvPicPr>
          <p:cNvPr id="14" name="Picture 15" descr="A picture containing diagram&#10;&#10;Description automatically generated">
            <a:extLst>
              <a:ext uri="{FF2B5EF4-FFF2-40B4-BE49-F238E27FC236}">
                <a16:creationId xmlns:a16="http://schemas.microsoft.com/office/drawing/2014/main" id="{33B69D45-39FC-4022-887D-3582F6667CA4}"/>
              </a:ext>
            </a:extLst>
          </p:cNvPr>
          <p:cNvPicPr>
            <a:picLocks noChangeAspect="1"/>
          </p:cNvPicPr>
          <p:nvPr/>
        </p:nvPicPr>
        <p:blipFill>
          <a:blip r:embed="rId5"/>
          <a:stretch>
            <a:fillRect/>
          </a:stretch>
        </p:blipFill>
        <p:spPr>
          <a:xfrm>
            <a:off x="1974118" y="1477919"/>
            <a:ext cx="1936371" cy="2286000"/>
          </a:xfrm>
          <a:prstGeom prst="rect">
            <a:avLst/>
          </a:prstGeom>
        </p:spPr>
      </p:pic>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p:txBody>
          <a:bodyPr>
            <a:normAutofit/>
          </a:bodyPr>
          <a:lstStyle/>
          <a:p>
            <a:r>
              <a:rPr lang="en-US" sz="4000" dirty="0">
                <a:latin typeface="Abadi" panose="020B0604020104020204" pitchFamily="34" charset="0"/>
              </a:rPr>
              <a:t>Back-up and Supplemental Heat</a:t>
            </a:r>
          </a:p>
        </p:txBody>
      </p:sp>
      <p:sp>
        <p:nvSpPr>
          <p:cNvPr id="6" name="Slide Number Placeholder 4">
            <a:extLst>
              <a:ext uri="{FF2B5EF4-FFF2-40B4-BE49-F238E27FC236}">
                <a16:creationId xmlns:a16="http://schemas.microsoft.com/office/drawing/2014/main" id="{2E0AF8B5-7615-425A-9FC2-C77BF2478D11}"/>
              </a:ext>
            </a:extLst>
          </p:cNvPr>
          <p:cNvSpPr>
            <a:spLocks noGrp="1"/>
          </p:cNvSpPr>
          <p:nvPr>
            <p:ph type="sldNum" sz="quarter" idx="4"/>
          </p:nvPr>
        </p:nvSpPr>
        <p:spPr/>
        <p:txBody>
          <a:bodyPr/>
          <a:lstStyle/>
          <a:p>
            <a:fld id="{E6166F9C-AA76-49A4-852C-289CB63A6674}" type="slidenum">
              <a:rPr lang="en-US" smtClean="0"/>
              <a:t>28</a:t>
            </a:fld>
            <a:endParaRPr lang="en-US"/>
          </a:p>
        </p:txBody>
      </p:sp>
      <p:cxnSp>
        <p:nvCxnSpPr>
          <p:cNvPr id="12" name="Straight Connector 11">
            <a:extLst>
              <a:ext uri="{FF2B5EF4-FFF2-40B4-BE49-F238E27FC236}">
                <a16:creationId xmlns:a16="http://schemas.microsoft.com/office/drawing/2014/main" id="{4D7FE967-D86D-44EC-919D-04EB1DD41C37}"/>
              </a:ext>
            </a:extLst>
          </p:cNvPr>
          <p:cNvCxnSpPr>
            <a:cxnSpLocks/>
          </p:cNvCxnSpPr>
          <p:nvPr/>
        </p:nvCxnSpPr>
        <p:spPr>
          <a:xfrm>
            <a:off x="4572000" y="1542971"/>
            <a:ext cx="0" cy="4559300"/>
          </a:xfrm>
          <a:prstGeom prst="line">
            <a:avLst/>
          </a:prstGeom>
        </p:spPr>
        <p:style>
          <a:lnRef idx="3">
            <a:schemeClr val="accent3"/>
          </a:lnRef>
          <a:fillRef idx="0">
            <a:schemeClr val="accent3"/>
          </a:fillRef>
          <a:effectRef idx="2">
            <a:schemeClr val="accent3"/>
          </a:effectRef>
          <a:fontRef idx="minor">
            <a:schemeClr val="tx1"/>
          </a:fontRef>
        </p:style>
      </p:cxnSp>
      <p:cxnSp>
        <p:nvCxnSpPr>
          <p:cNvPr id="13" name="Straight Connector 12">
            <a:extLst>
              <a:ext uri="{FF2B5EF4-FFF2-40B4-BE49-F238E27FC236}">
                <a16:creationId xmlns:a16="http://schemas.microsoft.com/office/drawing/2014/main" id="{4173F817-CC36-4D38-B2EE-A1C07195270F}"/>
              </a:ext>
            </a:extLst>
          </p:cNvPr>
          <p:cNvCxnSpPr>
            <a:cxnSpLocks/>
          </p:cNvCxnSpPr>
          <p:nvPr/>
        </p:nvCxnSpPr>
        <p:spPr>
          <a:xfrm flipH="1">
            <a:off x="863713" y="3822621"/>
            <a:ext cx="7651638" cy="0"/>
          </a:xfrm>
          <a:prstGeom prst="line">
            <a:avLst/>
          </a:prstGeom>
        </p:spPr>
        <p:style>
          <a:lnRef idx="3">
            <a:schemeClr val="accent3"/>
          </a:lnRef>
          <a:fillRef idx="0">
            <a:schemeClr val="accent3"/>
          </a:fillRef>
          <a:effectRef idx="2">
            <a:schemeClr val="accent3"/>
          </a:effectRef>
          <a:fontRef idx="minor">
            <a:schemeClr val="tx1"/>
          </a:fontRef>
        </p:style>
      </p:cxnSp>
      <p:sp>
        <p:nvSpPr>
          <p:cNvPr id="17" name="TextBox 16">
            <a:extLst>
              <a:ext uri="{FF2B5EF4-FFF2-40B4-BE49-F238E27FC236}">
                <a16:creationId xmlns:a16="http://schemas.microsoft.com/office/drawing/2014/main" id="{2E83DF66-58EC-45E2-B732-7F6FF1509FF6}"/>
              </a:ext>
            </a:extLst>
          </p:cNvPr>
          <p:cNvSpPr txBox="1"/>
          <p:nvPr/>
        </p:nvSpPr>
        <p:spPr>
          <a:xfrm>
            <a:off x="2026355" y="6252134"/>
            <a:ext cx="1854971" cy="461665"/>
          </a:xfrm>
          <a:prstGeom prst="rect">
            <a:avLst/>
          </a:prstGeom>
          <a:noFill/>
        </p:spPr>
        <p:txBody>
          <a:bodyPr wrap="square" rtlCol="0">
            <a:spAutoFit/>
          </a:bodyPr>
          <a:lstStyle/>
          <a:p>
            <a:pPr algn="ctr"/>
            <a:r>
              <a:rPr lang="en-US" sz="2400" dirty="0"/>
              <a:t>Back up</a:t>
            </a:r>
          </a:p>
        </p:txBody>
      </p:sp>
      <p:sp>
        <p:nvSpPr>
          <p:cNvPr id="18" name="TextBox 17">
            <a:extLst>
              <a:ext uri="{FF2B5EF4-FFF2-40B4-BE49-F238E27FC236}">
                <a16:creationId xmlns:a16="http://schemas.microsoft.com/office/drawing/2014/main" id="{659DD65E-356D-46F7-9930-74F663D69280}"/>
              </a:ext>
            </a:extLst>
          </p:cNvPr>
          <p:cNvSpPr txBox="1"/>
          <p:nvPr/>
        </p:nvSpPr>
        <p:spPr>
          <a:xfrm>
            <a:off x="5358951" y="6203897"/>
            <a:ext cx="2057400" cy="461665"/>
          </a:xfrm>
          <a:prstGeom prst="rect">
            <a:avLst/>
          </a:prstGeom>
          <a:noFill/>
        </p:spPr>
        <p:txBody>
          <a:bodyPr wrap="square" rtlCol="0">
            <a:spAutoFit/>
          </a:bodyPr>
          <a:lstStyle/>
          <a:p>
            <a:pPr algn="ctr"/>
            <a:r>
              <a:rPr lang="en-US" sz="2400" dirty="0"/>
              <a:t>Supplemental</a:t>
            </a:r>
          </a:p>
        </p:txBody>
      </p:sp>
      <p:pic>
        <p:nvPicPr>
          <p:cNvPr id="5" name="Picture 6" descr="A picture containing icon&#10;&#10;Description automatically generated">
            <a:extLst>
              <a:ext uri="{FF2B5EF4-FFF2-40B4-BE49-F238E27FC236}">
                <a16:creationId xmlns:a16="http://schemas.microsoft.com/office/drawing/2014/main" id="{ED4140C4-7449-46E3-A2A6-54F19A03F572}"/>
              </a:ext>
            </a:extLst>
          </p:cNvPr>
          <p:cNvPicPr>
            <a:picLocks noChangeAspect="1"/>
          </p:cNvPicPr>
          <p:nvPr/>
        </p:nvPicPr>
        <p:blipFill>
          <a:blip r:embed="rId6"/>
          <a:stretch>
            <a:fillRect/>
          </a:stretch>
        </p:blipFill>
        <p:spPr>
          <a:xfrm>
            <a:off x="1951074" y="3916129"/>
            <a:ext cx="1972340" cy="2286393"/>
          </a:xfrm>
          <a:prstGeom prst="rect">
            <a:avLst/>
          </a:prstGeom>
        </p:spPr>
      </p:pic>
    </p:spTree>
    <p:extLst>
      <p:ext uri="{BB962C8B-B14F-4D97-AF65-F5344CB8AC3E}">
        <p14:creationId xmlns:p14="http://schemas.microsoft.com/office/powerpoint/2010/main" val="2935079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E6CBA-4B1E-4216-8843-3679AF27E87B}"/>
              </a:ext>
            </a:extLst>
          </p:cNvPr>
          <p:cNvSpPr>
            <a:spLocks noGrp="1"/>
          </p:cNvSpPr>
          <p:nvPr>
            <p:ph type="title"/>
          </p:nvPr>
        </p:nvSpPr>
        <p:spPr/>
        <p:txBody>
          <a:bodyPr>
            <a:normAutofit fontScale="90000"/>
          </a:bodyPr>
          <a:lstStyle/>
          <a:p>
            <a:r>
              <a:rPr lang="en-US" sz="4000">
                <a:latin typeface="Abadi" panose="020B0604020104020204" pitchFamily="34" charset="0"/>
              </a:rPr>
              <a:t>Available Resources</a:t>
            </a:r>
            <a:br>
              <a:rPr lang="en-US" sz="4000">
                <a:latin typeface="Abadi" panose="020B0604020104020204" pitchFamily="34" charset="0"/>
              </a:rPr>
            </a:br>
            <a:r>
              <a:rPr lang="en-US" sz="3200">
                <a:latin typeface="Abadi" panose="020B0604020104020204" pitchFamily="34" charset="0"/>
              </a:rPr>
              <a:t>Recommended Design Practices</a:t>
            </a:r>
            <a:endParaRPr lang="en-US" sz="4000">
              <a:latin typeface="Abadi" panose="020B0604020104020204" pitchFamily="34" charset="0"/>
            </a:endParaRPr>
          </a:p>
        </p:txBody>
      </p:sp>
      <p:pic>
        <p:nvPicPr>
          <p:cNvPr id="11" name="Content Placeholder 10">
            <a:extLst>
              <a:ext uri="{FF2B5EF4-FFF2-40B4-BE49-F238E27FC236}">
                <a16:creationId xmlns:a16="http://schemas.microsoft.com/office/drawing/2014/main" id="{99C366A1-71EE-4727-AF28-F5A34A7FF311}"/>
              </a:ext>
            </a:extLst>
          </p:cNvPr>
          <p:cNvPicPr>
            <a:picLocks noGrp="1" noChangeAspect="1"/>
          </p:cNvPicPr>
          <p:nvPr>
            <p:ph sz="half" idx="1"/>
          </p:nvPr>
        </p:nvPicPr>
        <p:blipFill>
          <a:blip r:embed="rId3"/>
          <a:stretch>
            <a:fillRect/>
          </a:stretch>
        </p:blipFill>
        <p:spPr>
          <a:xfrm>
            <a:off x="747587" y="1454150"/>
            <a:ext cx="3648325" cy="4718050"/>
          </a:xfrm>
          <a:prstGeom prst="rect">
            <a:avLst/>
          </a:prstGeom>
        </p:spPr>
      </p:pic>
      <p:pic>
        <p:nvPicPr>
          <p:cNvPr id="12" name="Content Placeholder 11">
            <a:extLst>
              <a:ext uri="{FF2B5EF4-FFF2-40B4-BE49-F238E27FC236}">
                <a16:creationId xmlns:a16="http://schemas.microsoft.com/office/drawing/2014/main" id="{59A4CC21-F7E4-47C5-83B4-39568C5A8CDF}"/>
              </a:ext>
            </a:extLst>
          </p:cNvPr>
          <p:cNvPicPr>
            <a:picLocks noGrp="1" noChangeAspect="1"/>
          </p:cNvPicPr>
          <p:nvPr>
            <p:ph sz="half" idx="2"/>
          </p:nvPr>
        </p:nvPicPr>
        <p:blipFill>
          <a:blip r:embed="rId4"/>
          <a:stretch>
            <a:fillRect/>
          </a:stretch>
        </p:blipFill>
        <p:spPr>
          <a:xfrm>
            <a:off x="4822376" y="1454150"/>
            <a:ext cx="3499747" cy="4718050"/>
          </a:xfrm>
          <a:prstGeom prst="rect">
            <a:avLst/>
          </a:prstGeom>
        </p:spPr>
      </p:pic>
      <p:sp>
        <p:nvSpPr>
          <p:cNvPr id="10" name="Slide Number Placeholder 4">
            <a:extLst>
              <a:ext uri="{FF2B5EF4-FFF2-40B4-BE49-F238E27FC236}">
                <a16:creationId xmlns:a16="http://schemas.microsoft.com/office/drawing/2014/main" id="{D4457375-169E-4329-9D26-9F4ABDCE180A}"/>
              </a:ext>
            </a:extLst>
          </p:cNvPr>
          <p:cNvSpPr>
            <a:spLocks noGrp="1"/>
          </p:cNvSpPr>
          <p:nvPr>
            <p:ph type="sldNum" sz="quarter" idx="4"/>
          </p:nvPr>
        </p:nvSpPr>
        <p:spPr/>
        <p:txBody>
          <a:bodyPr/>
          <a:lstStyle/>
          <a:p>
            <a:fld id="{E6166F9C-AA76-49A4-852C-289CB63A6674}" type="slidenum">
              <a:rPr lang="en-US" smtClean="0"/>
              <a:t>29</a:t>
            </a:fld>
            <a:endParaRPr lang="en-US"/>
          </a:p>
        </p:txBody>
      </p:sp>
      <p:sp>
        <p:nvSpPr>
          <p:cNvPr id="8" name="Rectangle 7">
            <a:extLst>
              <a:ext uri="{FF2B5EF4-FFF2-40B4-BE49-F238E27FC236}">
                <a16:creationId xmlns:a16="http://schemas.microsoft.com/office/drawing/2014/main" id="{D8AEC0C4-937D-404B-BECD-C80306A0A571}"/>
              </a:ext>
            </a:extLst>
          </p:cNvPr>
          <p:cNvSpPr/>
          <p:nvPr/>
        </p:nvSpPr>
        <p:spPr>
          <a:xfrm>
            <a:off x="4956664" y="6140911"/>
            <a:ext cx="3495704" cy="430887"/>
          </a:xfrm>
          <a:prstGeom prst="rect">
            <a:avLst/>
          </a:prstGeom>
        </p:spPr>
        <p:txBody>
          <a:bodyPr wrap="square">
            <a:spAutoFit/>
          </a:bodyPr>
          <a:lstStyle/>
          <a:p>
            <a:r>
              <a:rPr lang="en-US" sz="1050">
                <a:hlinkClick r:id="rId5"/>
              </a:rPr>
              <a:t>https://neea.org/img/documents/NEEA-Cold-Climate-DHP-Spec-and-Recommendations.pdf</a:t>
            </a:r>
            <a:r>
              <a:rPr lang="en-US" sz="1050"/>
              <a:t> </a:t>
            </a:r>
          </a:p>
        </p:txBody>
      </p:sp>
      <p:sp>
        <p:nvSpPr>
          <p:cNvPr id="9" name="Rectangle 8">
            <a:extLst>
              <a:ext uri="{FF2B5EF4-FFF2-40B4-BE49-F238E27FC236}">
                <a16:creationId xmlns:a16="http://schemas.microsoft.com/office/drawing/2014/main" id="{30FC0940-73A4-4CB1-BF36-60245D6C404F}"/>
              </a:ext>
            </a:extLst>
          </p:cNvPr>
          <p:cNvSpPr/>
          <p:nvPr/>
        </p:nvSpPr>
        <p:spPr>
          <a:xfrm>
            <a:off x="889371" y="6176963"/>
            <a:ext cx="3779664" cy="415498"/>
          </a:xfrm>
          <a:prstGeom prst="rect">
            <a:avLst/>
          </a:prstGeom>
        </p:spPr>
        <p:txBody>
          <a:bodyPr wrap="square">
            <a:spAutoFit/>
          </a:bodyPr>
          <a:lstStyle/>
          <a:p>
            <a:r>
              <a:rPr lang="en-US" sz="1050" dirty="0">
                <a:hlinkClick r:id="rId6"/>
              </a:rPr>
              <a:t>https://neep.org/sites/default/files/resources/ASHP%20Sizing%20%26%20Selecting%20-%208x11_edits.pdf</a:t>
            </a:r>
            <a:r>
              <a:rPr lang="en-US" sz="1050" dirty="0"/>
              <a:t> </a:t>
            </a:r>
          </a:p>
        </p:txBody>
      </p:sp>
    </p:spTree>
    <p:extLst>
      <p:ext uri="{BB962C8B-B14F-4D97-AF65-F5344CB8AC3E}">
        <p14:creationId xmlns:p14="http://schemas.microsoft.com/office/powerpoint/2010/main" val="560550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4D0C0F-EF5B-4C8E-82A0-132CB3BD84F1}"/>
              </a:ext>
            </a:extLst>
          </p:cNvPr>
          <p:cNvSpPr>
            <a:spLocks noGrp="1"/>
          </p:cNvSpPr>
          <p:nvPr>
            <p:ph idx="1"/>
          </p:nvPr>
        </p:nvSpPr>
        <p:spPr/>
        <p:txBody>
          <a:bodyPr/>
          <a:lstStyle/>
          <a:p>
            <a:pPr marL="0" indent="0">
              <a:buNone/>
            </a:pPr>
            <a:r>
              <a:rPr lang="en-US" dirty="0"/>
              <a:t>To obtain a foundational understanding of the following:</a:t>
            </a:r>
          </a:p>
          <a:p>
            <a:pPr>
              <a:buFont typeface="Wingdings" panose="05000000000000000000" pitchFamily="2" charset="2"/>
              <a:buChar char="ü"/>
            </a:pPr>
            <a:endParaRPr lang="en-US" sz="2400" dirty="0"/>
          </a:p>
          <a:p>
            <a:pPr>
              <a:buFont typeface="Wingdings" panose="05000000000000000000" pitchFamily="2" charset="2"/>
              <a:buChar char="ü"/>
            </a:pPr>
            <a:r>
              <a:rPr lang="en-US" sz="2400" dirty="0"/>
              <a:t>Variable capacity air source heat pump (VCHP) operations</a:t>
            </a:r>
          </a:p>
          <a:p>
            <a:pPr>
              <a:buFont typeface="Wingdings" panose="05000000000000000000" pitchFamily="2" charset="2"/>
              <a:buChar char="ü"/>
            </a:pPr>
            <a:r>
              <a:rPr lang="en-US" sz="2400" dirty="0"/>
              <a:t>Load calculations and why they matter</a:t>
            </a:r>
          </a:p>
          <a:p>
            <a:pPr>
              <a:buFont typeface="Wingdings" panose="05000000000000000000" pitchFamily="2" charset="2"/>
              <a:buChar char="ü"/>
            </a:pPr>
            <a:r>
              <a:rPr lang="en-US" sz="2400" dirty="0"/>
              <a:t>Sizing and selection methods</a:t>
            </a:r>
          </a:p>
          <a:p>
            <a:pPr>
              <a:buFont typeface="Wingdings" panose="05000000000000000000" pitchFamily="2" charset="2"/>
              <a:buChar char="ü"/>
            </a:pPr>
            <a:r>
              <a:rPr lang="en-US" sz="2400" dirty="0"/>
              <a:t>System design options and considerations</a:t>
            </a:r>
          </a:p>
          <a:p>
            <a:pPr>
              <a:buFont typeface="Wingdings" panose="05000000000000000000" pitchFamily="2" charset="2"/>
              <a:buChar char="ü"/>
            </a:pPr>
            <a:r>
              <a:rPr lang="en-US" sz="2400" dirty="0"/>
              <a:t>Control strategies and thermostat options</a:t>
            </a:r>
          </a:p>
          <a:p>
            <a:pPr>
              <a:buFont typeface="Wingdings" panose="05000000000000000000" pitchFamily="2" charset="2"/>
              <a:buChar char="ü"/>
            </a:pPr>
            <a:r>
              <a:rPr lang="en-US" sz="2400" dirty="0"/>
              <a:t>Design best-practices and recommendations</a:t>
            </a:r>
          </a:p>
          <a:p>
            <a:pPr>
              <a:buFont typeface="Wingdings" panose="05000000000000000000" pitchFamily="2" charset="2"/>
              <a:buChar char="ü"/>
            </a:pPr>
            <a:endParaRPr lang="en-US" sz="2400" dirty="0"/>
          </a:p>
          <a:p>
            <a:pPr>
              <a:buFont typeface="Wingdings" panose="05000000000000000000" pitchFamily="2" charset="2"/>
              <a:buChar char="ü"/>
            </a:pPr>
            <a:endParaRPr lang="en-US" sz="2400" dirty="0"/>
          </a:p>
          <a:p>
            <a:endParaRPr lang="en-US" dirty="0"/>
          </a:p>
          <a:p>
            <a:endParaRPr lang="en-US" dirty="0"/>
          </a:p>
        </p:txBody>
      </p:sp>
      <p:sp>
        <p:nvSpPr>
          <p:cNvPr id="2" name="Title 1">
            <a:extLst>
              <a:ext uri="{FF2B5EF4-FFF2-40B4-BE49-F238E27FC236}">
                <a16:creationId xmlns:a16="http://schemas.microsoft.com/office/drawing/2014/main" id="{3E1BD21A-EE4B-4B1E-A916-BB2AC2CDB107}"/>
              </a:ext>
            </a:extLst>
          </p:cNvPr>
          <p:cNvSpPr>
            <a:spLocks noGrp="1"/>
          </p:cNvSpPr>
          <p:nvPr>
            <p:ph type="title"/>
          </p:nvPr>
        </p:nvSpPr>
        <p:spPr/>
        <p:txBody>
          <a:bodyPr>
            <a:normAutofit/>
          </a:bodyPr>
          <a:lstStyle/>
          <a:p>
            <a:r>
              <a:rPr lang="en-US" sz="4000" dirty="0">
                <a:latin typeface="Abadi" panose="020B0604020104020204" pitchFamily="34" charset="0"/>
              </a:rPr>
              <a:t>Goals of the Training</a:t>
            </a:r>
          </a:p>
        </p:txBody>
      </p:sp>
      <p:sp>
        <p:nvSpPr>
          <p:cNvPr id="4" name="Slide Number Placeholder 4">
            <a:extLst>
              <a:ext uri="{FF2B5EF4-FFF2-40B4-BE49-F238E27FC236}">
                <a16:creationId xmlns:a16="http://schemas.microsoft.com/office/drawing/2014/main" id="{8344F148-722D-419C-B547-8825A7D0DAF4}"/>
              </a:ext>
            </a:extLst>
          </p:cNvPr>
          <p:cNvSpPr>
            <a:spLocks noGrp="1"/>
          </p:cNvSpPr>
          <p:nvPr>
            <p:ph type="sldNum" sz="quarter" idx="4"/>
          </p:nvPr>
        </p:nvSpPr>
        <p:spPr/>
        <p:txBody>
          <a:bodyPr/>
          <a:lstStyle/>
          <a:p>
            <a:fld id="{E6166F9C-AA76-49A4-852C-289CB63A6674}" type="slidenum">
              <a:rPr lang="en-US" smtClean="0"/>
              <a:t>3</a:t>
            </a:fld>
            <a:endParaRPr lang="en-US"/>
          </a:p>
        </p:txBody>
      </p:sp>
    </p:spTree>
    <p:extLst>
      <p:ext uri="{BB962C8B-B14F-4D97-AF65-F5344CB8AC3E}">
        <p14:creationId xmlns:p14="http://schemas.microsoft.com/office/powerpoint/2010/main" val="1711769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F3A40B-8E82-4291-87ED-38DD06D833DA}"/>
              </a:ext>
            </a:extLst>
          </p:cNvPr>
          <p:cNvSpPr>
            <a:spLocks noGrp="1"/>
          </p:cNvSpPr>
          <p:nvPr>
            <p:ph idx="1"/>
          </p:nvPr>
        </p:nvSpPr>
        <p:spPr>
          <a:xfrm>
            <a:off x="628650" y="2385042"/>
            <a:ext cx="7886700" cy="3321410"/>
          </a:xfrm>
        </p:spPr>
        <p:txBody>
          <a:bodyPr>
            <a:normAutofit/>
          </a:bodyPr>
          <a:lstStyle/>
          <a:p>
            <a:r>
              <a:rPr lang="en-US" sz="2400" dirty="0"/>
              <a:t>Remote Delivery</a:t>
            </a:r>
          </a:p>
          <a:p>
            <a:pPr lvl="1"/>
            <a:r>
              <a:rPr lang="en-US" sz="1800" dirty="0"/>
              <a:t>Complete the phrase – “standard air-source heat pumps </a:t>
            </a:r>
            <a:r>
              <a:rPr lang="en-US" sz="1800"/>
              <a:t>do not</a:t>
            </a:r>
            <a:r>
              <a:rPr lang="en-US" sz="1800" dirty="0"/>
              <a:t> work here because ____________”</a:t>
            </a:r>
          </a:p>
          <a:p>
            <a:pPr lvl="1"/>
            <a:r>
              <a:rPr lang="en-US" sz="1800" dirty="0"/>
              <a:t>Complete the phrase – “properly-sized </a:t>
            </a:r>
            <a:r>
              <a:rPr lang="en-US" sz="1800" err="1"/>
              <a:t>ccASHPs</a:t>
            </a:r>
            <a:r>
              <a:rPr lang="en-US" sz="1800" dirty="0"/>
              <a:t> can deliver the following in my area _____________”</a:t>
            </a:r>
          </a:p>
          <a:p>
            <a:pPr marL="457200" lvl="1" indent="0">
              <a:buNone/>
            </a:pPr>
            <a:endParaRPr lang="en-US" dirty="0"/>
          </a:p>
          <a:p>
            <a:r>
              <a:rPr lang="en-US" sz="2400" dirty="0"/>
              <a:t>In-person</a:t>
            </a:r>
          </a:p>
          <a:p>
            <a:pPr lvl="1"/>
            <a:r>
              <a:rPr lang="en-US" sz="1800" dirty="0"/>
              <a:t>Solicit a standard ASHP “horror story” (like the big bill) from the group</a:t>
            </a:r>
          </a:p>
          <a:p>
            <a:pPr lvl="1"/>
            <a:r>
              <a:rPr lang="en-US" sz="1800" dirty="0"/>
              <a:t>Ask the group to identify how this is avoided with modern </a:t>
            </a:r>
            <a:r>
              <a:rPr lang="en-US" sz="1800" dirty="0" err="1"/>
              <a:t>ccASHP</a:t>
            </a:r>
            <a:r>
              <a:rPr lang="en-US" sz="1800" dirty="0"/>
              <a:t> systems and proper design</a:t>
            </a:r>
          </a:p>
        </p:txBody>
      </p:sp>
      <p:sp>
        <p:nvSpPr>
          <p:cNvPr id="2" name="Title 1">
            <a:extLst>
              <a:ext uri="{FF2B5EF4-FFF2-40B4-BE49-F238E27FC236}">
                <a16:creationId xmlns:a16="http://schemas.microsoft.com/office/drawing/2014/main" id="{83BFE3DA-6DB6-4FB6-B37C-A0E513E69F0A}"/>
              </a:ext>
            </a:extLst>
          </p:cNvPr>
          <p:cNvSpPr>
            <a:spLocks noGrp="1"/>
          </p:cNvSpPr>
          <p:nvPr>
            <p:ph type="title"/>
          </p:nvPr>
        </p:nvSpPr>
        <p:spPr/>
        <p:txBody>
          <a:bodyPr>
            <a:normAutofit fontScale="90000"/>
          </a:bodyPr>
          <a:lstStyle/>
          <a:p>
            <a:r>
              <a:rPr lang="en-US" sz="4000">
                <a:latin typeface="Abadi" panose="020B0604020104020204" pitchFamily="34" charset="0"/>
              </a:rPr>
              <a:t>INTERACTION TIME! </a:t>
            </a:r>
            <a:br>
              <a:rPr lang="en-US" sz="4000">
                <a:latin typeface="Abadi" panose="020B0604020104020204" pitchFamily="34" charset="0"/>
              </a:rPr>
            </a:br>
            <a:r>
              <a:rPr lang="en-US" sz="4000">
                <a:latin typeface="Abadi" panose="020B0604020104020204" pitchFamily="34" charset="0"/>
              </a:rPr>
              <a:t>Performance in New York State</a:t>
            </a:r>
          </a:p>
        </p:txBody>
      </p:sp>
      <p:sp>
        <p:nvSpPr>
          <p:cNvPr id="5" name="Slide Number Placeholder 4">
            <a:extLst>
              <a:ext uri="{FF2B5EF4-FFF2-40B4-BE49-F238E27FC236}">
                <a16:creationId xmlns:a16="http://schemas.microsoft.com/office/drawing/2014/main" id="{E42F3BE8-005B-41E0-8AEF-1F223CCD468F}"/>
              </a:ext>
            </a:extLst>
          </p:cNvPr>
          <p:cNvSpPr>
            <a:spLocks noGrp="1"/>
          </p:cNvSpPr>
          <p:nvPr>
            <p:ph type="sldNum" sz="quarter" idx="4"/>
          </p:nvPr>
        </p:nvSpPr>
        <p:spPr/>
        <p:txBody>
          <a:bodyPr/>
          <a:lstStyle/>
          <a:p>
            <a:fld id="{E6166F9C-AA76-49A4-852C-289CB63A6674}" type="slidenum">
              <a:rPr lang="en-US" smtClean="0"/>
              <a:t>30</a:t>
            </a:fld>
            <a:endParaRPr lang="en-US"/>
          </a:p>
        </p:txBody>
      </p:sp>
      <p:sp>
        <p:nvSpPr>
          <p:cNvPr id="4" name="Rectangle 3">
            <a:extLst>
              <a:ext uri="{FF2B5EF4-FFF2-40B4-BE49-F238E27FC236}">
                <a16:creationId xmlns:a16="http://schemas.microsoft.com/office/drawing/2014/main" id="{AEF82E15-D94B-49A3-B543-B45DE9A5AA71}"/>
              </a:ext>
            </a:extLst>
          </p:cNvPr>
          <p:cNvSpPr/>
          <p:nvPr/>
        </p:nvSpPr>
        <p:spPr>
          <a:xfrm>
            <a:off x="0" y="0"/>
            <a:ext cx="9144000" cy="68580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20214774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73760-C6AA-4E67-BD83-E13B57B3CE8A}"/>
              </a:ext>
            </a:extLst>
          </p:cNvPr>
          <p:cNvSpPr>
            <a:spLocks noGrp="1"/>
          </p:cNvSpPr>
          <p:nvPr>
            <p:ph type="ctrTitle"/>
          </p:nvPr>
        </p:nvSpPr>
        <p:spPr>
          <a:xfrm>
            <a:off x="685800" y="905521"/>
            <a:ext cx="7772400" cy="2121251"/>
          </a:xfrm>
        </p:spPr>
        <p:txBody>
          <a:bodyPr>
            <a:normAutofit/>
          </a:bodyPr>
          <a:lstStyle/>
          <a:p>
            <a:pPr algn="ctr"/>
            <a:r>
              <a:rPr lang="en-US" sz="4800" dirty="0">
                <a:latin typeface="Abadi"/>
              </a:rPr>
              <a:t>Part 3</a:t>
            </a:r>
            <a:br>
              <a:rPr lang="en-US" sz="4800" dirty="0">
                <a:latin typeface="Abadi" panose="020B0604020104020204" pitchFamily="34" charset="0"/>
              </a:rPr>
            </a:br>
            <a:r>
              <a:rPr lang="en-US" sz="4800" dirty="0">
                <a:latin typeface="Abadi"/>
              </a:rPr>
              <a:t>System Sizing and Specification</a:t>
            </a:r>
          </a:p>
        </p:txBody>
      </p:sp>
      <p:pic>
        <p:nvPicPr>
          <p:cNvPr id="4" name="Picture 8" descr="Text, icon&#10;&#10;Description automatically generated">
            <a:extLst>
              <a:ext uri="{FF2B5EF4-FFF2-40B4-BE49-F238E27FC236}">
                <a16:creationId xmlns:a16="http://schemas.microsoft.com/office/drawing/2014/main" id="{8CF4A5A2-0031-4C1B-A0D9-D05AC02BCA7A}"/>
              </a:ext>
            </a:extLst>
          </p:cNvPr>
          <p:cNvPicPr>
            <a:picLocks noChangeAspect="1"/>
          </p:cNvPicPr>
          <p:nvPr/>
        </p:nvPicPr>
        <p:blipFill>
          <a:blip r:embed="rId2"/>
          <a:stretch>
            <a:fillRect/>
          </a:stretch>
        </p:blipFill>
        <p:spPr>
          <a:xfrm>
            <a:off x="4898266" y="3490643"/>
            <a:ext cx="2399522" cy="2834640"/>
          </a:xfrm>
          <a:prstGeom prst="rect">
            <a:avLst/>
          </a:prstGeom>
        </p:spPr>
      </p:pic>
      <p:pic>
        <p:nvPicPr>
          <p:cNvPr id="3" name="Picture 2" descr="A computer generated image of a satellite&#10;&#10;Description automatically generated">
            <a:extLst>
              <a:ext uri="{FF2B5EF4-FFF2-40B4-BE49-F238E27FC236}">
                <a16:creationId xmlns:a16="http://schemas.microsoft.com/office/drawing/2014/main" id="{7AD3B4F9-E9B9-5C96-9D6E-6224E0F2A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790" y="3482203"/>
            <a:ext cx="2399522" cy="2843080"/>
          </a:xfrm>
          <a:prstGeom prst="rect">
            <a:avLst/>
          </a:prstGeom>
        </p:spPr>
      </p:pic>
    </p:spTree>
    <p:extLst>
      <p:ext uri="{BB962C8B-B14F-4D97-AF65-F5344CB8AC3E}">
        <p14:creationId xmlns:p14="http://schemas.microsoft.com/office/powerpoint/2010/main" val="33158287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a:extLst>
              <a:ext uri="{FF2B5EF4-FFF2-40B4-BE49-F238E27FC236}">
                <a16:creationId xmlns:a16="http://schemas.microsoft.com/office/drawing/2014/main" id="{50689C7D-6E12-47A3-B50F-3CEFE6DC417F}"/>
              </a:ext>
            </a:extLst>
          </p:cNvPr>
          <p:cNvGraphicFramePr>
            <a:graphicFrameLocks noGrp="1"/>
          </p:cNvGraphicFramePr>
          <p:nvPr>
            <p:ph idx="1"/>
          </p:nvPr>
        </p:nvGraphicFramePr>
        <p:xfrm>
          <a:off x="628650" y="1454150"/>
          <a:ext cx="7886700" cy="4722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D18761E1-6438-403D-9366-E9788666C0C7}"/>
              </a:ext>
            </a:extLst>
          </p:cNvPr>
          <p:cNvSpPr>
            <a:spLocks noGrp="1"/>
          </p:cNvSpPr>
          <p:nvPr>
            <p:ph type="title"/>
          </p:nvPr>
        </p:nvSpPr>
        <p:spPr/>
        <p:txBody>
          <a:bodyPr>
            <a:normAutofit fontScale="90000"/>
          </a:bodyPr>
          <a:lstStyle/>
          <a:p>
            <a:r>
              <a:rPr lang="en-US" dirty="0">
                <a:latin typeface="Abadi" panose="020B0604020104020204" pitchFamily="34" charset="0"/>
              </a:rPr>
              <a:t>System Sizing and Specification</a:t>
            </a:r>
            <a:br>
              <a:rPr lang="en-US" sz="4000" dirty="0">
                <a:latin typeface="Abadi" panose="020B0604020104020204" pitchFamily="34" charset="0"/>
              </a:rPr>
            </a:br>
            <a:r>
              <a:rPr lang="en-US" sz="3600" dirty="0">
                <a:latin typeface="Abadi" panose="020B0604020104020204" pitchFamily="34" charset="0"/>
              </a:rPr>
              <a:t>Learning Outcomes</a:t>
            </a:r>
            <a:endParaRPr lang="en-US" sz="4000" dirty="0">
              <a:latin typeface="Abadi" panose="020B0604020104020204" pitchFamily="34" charset="0"/>
            </a:endParaRPr>
          </a:p>
        </p:txBody>
      </p:sp>
      <p:sp>
        <p:nvSpPr>
          <p:cNvPr id="4" name="Slide Number Placeholder 4">
            <a:extLst>
              <a:ext uri="{FF2B5EF4-FFF2-40B4-BE49-F238E27FC236}">
                <a16:creationId xmlns:a16="http://schemas.microsoft.com/office/drawing/2014/main" id="{A429D324-4FBA-4AE4-A6F6-B60F2C1B113B}"/>
              </a:ext>
            </a:extLst>
          </p:cNvPr>
          <p:cNvSpPr>
            <a:spLocks noGrp="1"/>
          </p:cNvSpPr>
          <p:nvPr>
            <p:ph type="sldNum" sz="quarter" idx="4"/>
          </p:nvPr>
        </p:nvSpPr>
        <p:spPr/>
        <p:txBody>
          <a:bodyPr/>
          <a:lstStyle/>
          <a:p>
            <a:fld id="{E6166F9C-AA76-49A4-852C-289CB63A6674}" type="slidenum">
              <a:rPr lang="en-US" smtClean="0"/>
              <a:t>32</a:t>
            </a:fld>
            <a:endParaRPr lang="en-US"/>
          </a:p>
        </p:txBody>
      </p:sp>
    </p:spTree>
    <p:extLst>
      <p:ext uri="{BB962C8B-B14F-4D97-AF65-F5344CB8AC3E}">
        <p14:creationId xmlns:p14="http://schemas.microsoft.com/office/powerpoint/2010/main" val="1916744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1D8DE-88F4-4D15-AC69-691B6D26F4AA}"/>
              </a:ext>
            </a:extLst>
          </p:cNvPr>
          <p:cNvSpPr>
            <a:spLocks noGrp="1"/>
          </p:cNvSpPr>
          <p:nvPr>
            <p:ph type="title"/>
          </p:nvPr>
        </p:nvSpPr>
        <p:spPr/>
        <p:txBody>
          <a:bodyPr>
            <a:noAutofit/>
          </a:bodyPr>
          <a:lstStyle/>
          <a:p>
            <a:r>
              <a:rPr lang="en-US" sz="4000" dirty="0">
                <a:latin typeface="Abadi" panose="020B0604020104020204" pitchFamily="34" charset="0"/>
              </a:rPr>
              <a:t>What Really Matters When Sizing For Heating</a:t>
            </a:r>
          </a:p>
        </p:txBody>
      </p:sp>
      <p:sp>
        <p:nvSpPr>
          <p:cNvPr id="4" name="Slide Number Placeholder 4">
            <a:extLst>
              <a:ext uri="{FF2B5EF4-FFF2-40B4-BE49-F238E27FC236}">
                <a16:creationId xmlns:a16="http://schemas.microsoft.com/office/drawing/2014/main" id="{4BA98FC6-B83B-458F-9C95-58688082B67F}"/>
              </a:ext>
            </a:extLst>
          </p:cNvPr>
          <p:cNvSpPr>
            <a:spLocks noGrp="1"/>
          </p:cNvSpPr>
          <p:nvPr>
            <p:ph type="sldNum" sz="quarter" idx="4"/>
          </p:nvPr>
        </p:nvSpPr>
        <p:spPr/>
        <p:txBody>
          <a:bodyPr/>
          <a:lstStyle/>
          <a:p>
            <a:fld id="{E6166F9C-AA76-49A4-852C-289CB63A6674}" type="slidenum">
              <a:rPr lang="en-US" smtClean="0"/>
              <a:t>33</a:t>
            </a:fld>
            <a:endParaRPr lang="en-US"/>
          </a:p>
        </p:txBody>
      </p:sp>
      <p:pic>
        <p:nvPicPr>
          <p:cNvPr id="5" name="Picture 3" descr="Logo, icon&#10;&#10;Description automatically generated">
            <a:extLst>
              <a:ext uri="{FF2B5EF4-FFF2-40B4-BE49-F238E27FC236}">
                <a16:creationId xmlns:a16="http://schemas.microsoft.com/office/drawing/2014/main" id="{CF4B80A5-1A12-4BE8-BD0F-D2F293C75EF7}"/>
              </a:ext>
            </a:extLst>
          </p:cNvPr>
          <p:cNvPicPr>
            <a:picLocks noChangeAspect="1"/>
          </p:cNvPicPr>
          <p:nvPr/>
        </p:nvPicPr>
        <p:blipFill>
          <a:blip r:embed="rId3"/>
          <a:stretch>
            <a:fillRect/>
          </a:stretch>
        </p:blipFill>
        <p:spPr>
          <a:xfrm>
            <a:off x="661001" y="2009891"/>
            <a:ext cx="650282" cy="651050"/>
          </a:xfrm>
          <a:prstGeom prst="rect">
            <a:avLst/>
          </a:prstGeom>
        </p:spPr>
      </p:pic>
      <p:pic>
        <p:nvPicPr>
          <p:cNvPr id="6" name="Picture 3" descr="Logo, icon&#10;&#10;Description automatically generated">
            <a:extLst>
              <a:ext uri="{FF2B5EF4-FFF2-40B4-BE49-F238E27FC236}">
                <a16:creationId xmlns:a16="http://schemas.microsoft.com/office/drawing/2014/main" id="{3C6352F5-93BE-40E1-978F-5CD75176FBF3}"/>
              </a:ext>
            </a:extLst>
          </p:cNvPr>
          <p:cNvPicPr>
            <a:picLocks noChangeAspect="1"/>
          </p:cNvPicPr>
          <p:nvPr/>
        </p:nvPicPr>
        <p:blipFill>
          <a:blip r:embed="rId3"/>
          <a:stretch>
            <a:fillRect/>
          </a:stretch>
        </p:blipFill>
        <p:spPr>
          <a:xfrm>
            <a:off x="661001" y="2841281"/>
            <a:ext cx="650282" cy="651050"/>
          </a:xfrm>
          <a:prstGeom prst="rect">
            <a:avLst/>
          </a:prstGeom>
        </p:spPr>
      </p:pic>
      <p:pic>
        <p:nvPicPr>
          <p:cNvPr id="7" name="Picture 3" descr="Logo, icon&#10;&#10;Description automatically generated">
            <a:extLst>
              <a:ext uri="{FF2B5EF4-FFF2-40B4-BE49-F238E27FC236}">
                <a16:creationId xmlns:a16="http://schemas.microsoft.com/office/drawing/2014/main" id="{0429BB6D-5F1F-4B82-9652-9886AB6984A5}"/>
              </a:ext>
            </a:extLst>
          </p:cNvPr>
          <p:cNvPicPr>
            <a:picLocks noChangeAspect="1"/>
          </p:cNvPicPr>
          <p:nvPr/>
        </p:nvPicPr>
        <p:blipFill>
          <a:blip r:embed="rId3"/>
          <a:stretch>
            <a:fillRect/>
          </a:stretch>
        </p:blipFill>
        <p:spPr>
          <a:xfrm>
            <a:off x="661001" y="3914468"/>
            <a:ext cx="650282" cy="651050"/>
          </a:xfrm>
          <a:prstGeom prst="rect">
            <a:avLst/>
          </a:prstGeom>
        </p:spPr>
      </p:pic>
      <p:sp>
        <p:nvSpPr>
          <p:cNvPr id="9" name="Content Placeholder 2">
            <a:extLst>
              <a:ext uri="{FF2B5EF4-FFF2-40B4-BE49-F238E27FC236}">
                <a16:creationId xmlns:a16="http://schemas.microsoft.com/office/drawing/2014/main" id="{70200F08-BB07-4DA2-8323-16B62199D2FC}"/>
              </a:ext>
            </a:extLst>
          </p:cNvPr>
          <p:cNvSpPr txBox="1">
            <a:spLocks/>
          </p:cNvSpPr>
          <p:nvPr/>
        </p:nvSpPr>
        <p:spPr>
          <a:xfrm>
            <a:off x="1311283" y="2125899"/>
            <a:ext cx="6148388" cy="29733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prstClr val="black"/>
                </a:solidFill>
                <a:ea typeface="+mj-ea"/>
                <a:cs typeface="+mj-cs"/>
              </a:rPr>
              <a:t>Meeting home heating load on the coldest day</a:t>
            </a:r>
          </a:p>
          <a:p>
            <a:pPr marL="0" indent="0">
              <a:buFont typeface="Arial" panose="020B0604020202020204" pitchFamily="34" charset="0"/>
              <a:buNone/>
            </a:pPr>
            <a:endParaRPr lang="en-US" sz="2400" dirty="0">
              <a:solidFill>
                <a:prstClr val="black"/>
              </a:solidFill>
            </a:endParaRPr>
          </a:p>
          <a:p>
            <a:pPr marL="0" indent="0">
              <a:buFont typeface="Arial" panose="020B0604020202020204" pitchFamily="34" charset="0"/>
              <a:buNone/>
            </a:pPr>
            <a:r>
              <a:rPr lang="en-US" sz="2400" dirty="0">
                <a:solidFill>
                  <a:prstClr val="black"/>
                </a:solidFill>
              </a:rPr>
              <a:t>Not providing too much heat on mild days</a:t>
            </a:r>
          </a:p>
          <a:p>
            <a:pPr marL="0" indent="0">
              <a:buFont typeface="Arial" panose="020B0604020202020204" pitchFamily="34" charset="0"/>
              <a:buNone/>
            </a:pPr>
            <a:endParaRPr lang="en-US" sz="2400" dirty="0">
              <a:solidFill>
                <a:prstClr val="black"/>
              </a:solidFill>
            </a:endParaRPr>
          </a:p>
          <a:p>
            <a:pPr marL="0" indent="0">
              <a:buFont typeface="Arial" panose="020B0604020202020204" pitchFamily="34" charset="0"/>
              <a:buNone/>
            </a:pPr>
            <a:r>
              <a:rPr lang="en-US" sz="2400" dirty="0">
                <a:solidFill>
                  <a:prstClr val="black"/>
                </a:solidFill>
              </a:rPr>
              <a:t>Delivering heat to every room; choose the right product for the home’s need</a:t>
            </a:r>
          </a:p>
          <a:p>
            <a:pPr marL="0" indent="0">
              <a:buFont typeface="Arial" panose="020B0604020202020204" pitchFamily="34" charset="0"/>
              <a:buNone/>
            </a:pPr>
            <a:endParaRPr lang="en-US" sz="2400" dirty="0">
              <a:solidFill>
                <a:prstClr val="black"/>
              </a:solidFill>
            </a:endParaRP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5846452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picture containing icon&#10;&#10;Description automatically generated">
            <a:extLst>
              <a:ext uri="{FF2B5EF4-FFF2-40B4-BE49-F238E27FC236}">
                <a16:creationId xmlns:a16="http://schemas.microsoft.com/office/drawing/2014/main" id="{0948BE82-0F84-48B9-9D22-7B8B49E35D48}"/>
              </a:ext>
            </a:extLst>
          </p:cNvPr>
          <p:cNvPicPr>
            <a:picLocks noChangeAspect="1"/>
          </p:cNvPicPr>
          <p:nvPr/>
        </p:nvPicPr>
        <p:blipFill>
          <a:blip r:embed="rId3"/>
          <a:stretch>
            <a:fillRect/>
          </a:stretch>
        </p:blipFill>
        <p:spPr>
          <a:xfrm>
            <a:off x="3988589" y="3744612"/>
            <a:ext cx="1374642" cy="1388572"/>
          </a:xfrm>
          <a:prstGeom prst="rect">
            <a:avLst/>
          </a:prstGeom>
        </p:spPr>
      </p:pic>
      <p:pic>
        <p:nvPicPr>
          <p:cNvPr id="3" name="Picture 5" descr="A picture containing icon&#10;&#10;Description automatically generated">
            <a:extLst>
              <a:ext uri="{FF2B5EF4-FFF2-40B4-BE49-F238E27FC236}">
                <a16:creationId xmlns:a16="http://schemas.microsoft.com/office/drawing/2014/main" id="{E9836AE9-B841-4D99-8E8C-B5BBC6E3051C}"/>
              </a:ext>
            </a:extLst>
          </p:cNvPr>
          <p:cNvPicPr>
            <a:picLocks noChangeAspect="1"/>
          </p:cNvPicPr>
          <p:nvPr/>
        </p:nvPicPr>
        <p:blipFill>
          <a:blip r:embed="rId3"/>
          <a:stretch>
            <a:fillRect/>
          </a:stretch>
        </p:blipFill>
        <p:spPr>
          <a:xfrm>
            <a:off x="6848113" y="1923151"/>
            <a:ext cx="1942340" cy="1966407"/>
          </a:xfrm>
          <a:prstGeom prst="rect">
            <a:avLst/>
          </a:prstGeom>
        </p:spPr>
      </p:pic>
      <p:pic>
        <p:nvPicPr>
          <p:cNvPr id="5" name="Picture 5" descr="A picture containing icon&#10;&#10;Description automatically generated">
            <a:extLst>
              <a:ext uri="{FF2B5EF4-FFF2-40B4-BE49-F238E27FC236}">
                <a16:creationId xmlns:a16="http://schemas.microsoft.com/office/drawing/2014/main" id="{931C0966-938B-4EB7-9A8B-7710080CC33F}"/>
              </a:ext>
            </a:extLst>
          </p:cNvPr>
          <p:cNvPicPr>
            <a:picLocks noChangeAspect="1"/>
          </p:cNvPicPr>
          <p:nvPr/>
        </p:nvPicPr>
        <p:blipFill>
          <a:blip r:embed="rId3"/>
          <a:stretch>
            <a:fillRect/>
          </a:stretch>
        </p:blipFill>
        <p:spPr>
          <a:xfrm>
            <a:off x="1057992" y="2568971"/>
            <a:ext cx="857631" cy="871561"/>
          </a:xfrm>
          <a:prstGeom prst="rect">
            <a:avLst/>
          </a:prstGeom>
        </p:spPr>
      </p:pic>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p:txBody>
          <a:bodyPr>
            <a:normAutofit/>
          </a:bodyPr>
          <a:lstStyle/>
          <a:p>
            <a:r>
              <a:rPr lang="en-US" sz="4000">
                <a:latin typeface="Abadi" panose="020B0604020104020204" pitchFamily="34" charset="0"/>
              </a:rPr>
              <a:t>The Goldilocks Principle</a:t>
            </a:r>
          </a:p>
        </p:txBody>
      </p:sp>
      <p:sp>
        <p:nvSpPr>
          <p:cNvPr id="14" name="Slide Number Placeholder 4">
            <a:extLst>
              <a:ext uri="{FF2B5EF4-FFF2-40B4-BE49-F238E27FC236}">
                <a16:creationId xmlns:a16="http://schemas.microsoft.com/office/drawing/2014/main" id="{2ADD3CA6-0F01-4304-AAE1-ACE33EAB2011}"/>
              </a:ext>
            </a:extLst>
          </p:cNvPr>
          <p:cNvSpPr>
            <a:spLocks noGrp="1"/>
          </p:cNvSpPr>
          <p:nvPr>
            <p:ph type="sldNum" sz="quarter" idx="4"/>
          </p:nvPr>
        </p:nvSpPr>
        <p:spPr/>
        <p:txBody>
          <a:bodyPr/>
          <a:lstStyle/>
          <a:p>
            <a:fld id="{E6166F9C-AA76-49A4-852C-289CB63A6674}" type="slidenum">
              <a:rPr lang="en-US" smtClean="0"/>
              <a:t>34</a:t>
            </a:fld>
            <a:endParaRPr lang="en-US"/>
          </a:p>
        </p:txBody>
      </p:sp>
      <p:sp>
        <p:nvSpPr>
          <p:cNvPr id="19" name="TextBox 18">
            <a:extLst>
              <a:ext uri="{FF2B5EF4-FFF2-40B4-BE49-F238E27FC236}">
                <a16:creationId xmlns:a16="http://schemas.microsoft.com/office/drawing/2014/main" id="{4EF0F600-4091-4EC9-846D-7D612EEB7D97}"/>
              </a:ext>
            </a:extLst>
          </p:cNvPr>
          <p:cNvSpPr txBox="1"/>
          <p:nvPr/>
        </p:nvSpPr>
        <p:spPr>
          <a:xfrm>
            <a:off x="6763781" y="3932250"/>
            <a:ext cx="2276540" cy="2262158"/>
          </a:xfrm>
          <a:prstGeom prst="rect">
            <a:avLst/>
          </a:prstGeom>
          <a:noFill/>
        </p:spPr>
        <p:txBody>
          <a:bodyPr wrap="square" rtlCol="0">
            <a:spAutoFit/>
          </a:bodyPr>
          <a:lstStyle/>
          <a:p>
            <a:pPr algn="ctr"/>
            <a:r>
              <a:rPr lang="en-US" sz="2000" b="1"/>
              <a:t>Too Big</a:t>
            </a:r>
          </a:p>
          <a:p>
            <a:pPr>
              <a:spcAft>
                <a:spcPts val="600"/>
              </a:spcAft>
            </a:pPr>
            <a:r>
              <a:rPr lang="en-US"/>
              <a:t>System will cycle on and off</a:t>
            </a:r>
          </a:p>
          <a:p>
            <a:pPr marL="285750" indent="-285750">
              <a:buFont typeface="Arial" panose="020B0604020202020204" pitchFamily="34" charset="0"/>
              <a:buChar char="•"/>
            </a:pPr>
            <a:r>
              <a:rPr lang="en-US" sz="1600"/>
              <a:t>Poor comfort</a:t>
            </a:r>
          </a:p>
          <a:p>
            <a:pPr marL="285750" indent="-285750">
              <a:buFont typeface="Arial" panose="020B0604020202020204" pitchFamily="34" charset="0"/>
              <a:buChar char="•"/>
            </a:pPr>
            <a:r>
              <a:rPr lang="en-US" sz="1600"/>
              <a:t>Poor energy efficiency</a:t>
            </a:r>
          </a:p>
          <a:p>
            <a:pPr marL="285750" indent="-285750">
              <a:buFont typeface="Arial" panose="020B0604020202020204" pitchFamily="34" charset="0"/>
              <a:buChar char="•"/>
            </a:pPr>
            <a:r>
              <a:rPr lang="en-US" sz="1600"/>
              <a:t>Poor durability</a:t>
            </a:r>
          </a:p>
          <a:p>
            <a:pPr marL="285750" indent="-285750">
              <a:buFont typeface="Arial" panose="020B0604020202020204" pitchFamily="34" charset="0"/>
              <a:buChar char="•"/>
            </a:pPr>
            <a:r>
              <a:rPr lang="en-US" sz="1600"/>
              <a:t>More expensive</a:t>
            </a:r>
          </a:p>
        </p:txBody>
      </p:sp>
      <p:pic>
        <p:nvPicPr>
          <p:cNvPr id="41" name="Picture 40" descr="Shape&#10;&#10;Description automatically generated">
            <a:extLst>
              <a:ext uri="{FF2B5EF4-FFF2-40B4-BE49-F238E27FC236}">
                <a16:creationId xmlns:a16="http://schemas.microsoft.com/office/drawing/2014/main" id="{DA3DCD89-0FA0-413F-AC13-B35B01181E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5326" y="2143502"/>
            <a:ext cx="533449" cy="533449"/>
          </a:xfrm>
          <a:prstGeom prst="rect">
            <a:avLst/>
          </a:prstGeom>
        </p:spPr>
      </p:pic>
      <p:pic>
        <p:nvPicPr>
          <p:cNvPr id="42" name="Picture 41" descr="Shape&#10;&#10;Description automatically generated">
            <a:extLst>
              <a:ext uri="{FF2B5EF4-FFF2-40B4-BE49-F238E27FC236}">
                <a16:creationId xmlns:a16="http://schemas.microsoft.com/office/drawing/2014/main" id="{BCA4BA8D-1C22-4CE1-B8EC-0E0B5C16A1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2809" y="2415367"/>
            <a:ext cx="533449" cy="533449"/>
          </a:xfrm>
          <a:prstGeom prst="rect">
            <a:avLst/>
          </a:prstGeom>
        </p:spPr>
      </p:pic>
      <p:sp>
        <p:nvSpPr>
          <p:cNvPr id="43" name="TextBox 42">
            <a:extLst>
              <a:ext uri="{FF2B5EF4-FFF2-40B4-BE49-F238E27FC236}">
                <a16:creationId xmlns:a16="http://schemas.microsoft.com/office/drawing/2014/main" id="{968590DA-9BF8-49DF-91BD-2EF878E91066}"/>
              </a:ext>
            </a:extLst>
          </p:cNvPr>
          <p:cNvSpPr txBox="1"/>
          <p:nvPr/>
        </p:nvSpPr>
        <p:spPr>
          <a:xfrm>
            <a:off x="459501" y="3932250"/>
            <a:ext cx="2276540" cy="2292935"/>
          </a:xfrm>
          <a:prstGeom prst="rect">
            <a:avLst/>
          </a:prstGeom>
          <a:noFill/>
        </p:spPr>
        <p:txBody>
          <a:bodyPr wrap="square" rtlCol="0">
            <a:spAutoFit/>
          </a:bodyPr>
          <a:lstStyle/>
          <a:p>
            <a:pPr algn="ctr"/>
            <a:r>
              <a:rPr lang="en-US" sz="2000" b="1"/>
              <a:t>Too Small</a:t>
            </a:r>
          </a:p>
          <a:p>
            <a:pPr>
              <a:spcAft>
                <a:spcPts val="600"/>
              </a:spcAft>
            </a:pPr>
            <a:r>
              <a:rPr lang="en-US"/>
              <a:t>System will not keep the house warm on the coldest days </a:t>
            </a:r>
          </a:p>
          <a:p>
            <a:pPr marL="285750" indent="-285750">
              <a:buFont typeface="Arial" panose="020B0604020202020204" pitchFamily="34" charset="0"/>
              <a:buChar char="•"/>
            </a:pPr>
            <a:r>
              <a:rPr lang="en-US" sz="1600"/>
              <a:t>Poor comfort, or need for backup heat</a:t>
            </a:r>
          </a:p>
          <a:p>
            <a:pPr marL="285750" indent="-285750">
              <a:buFont typeface="Arial" panose="020B0604020202020204" pitchFamily="34" charset="0"/>
              <a:buChar char="•"/>
            </a:pPr>
            <a:r>
              <a:rPr lang="en-US" sz="1600"/>
              <a:t>Slow catch up if using thermostat setbacks</a:t>
            </a:r>
          </a:p>
        </p:txBody>
      </p:sp>
      <p:sp>
        <p:nvSpPr>
          <p:cNvPr id="44" name="TextBox 43">
            <a:extLst>
              <a:ext uri="{FF2B5EF4-FFF2-40B4-BE49-F238E27FC236}">
                <a16:creationId xmlns:a16="http://schemas.microsoft.com/office/drawing/2014/main" id="{11E2031C-E06A-4B91-BA86-25509591C218}"/>
              </a:ext>
            </a:extLst>
          </p:cNvPr>
          <p:cNvSpPr txBox="1"/>
          <p:nvPr/>
        </p:nvSpPr>
        <p:spPr>
          <a:xfrm>
            <a:off x="3856250" y="4978690"/>
            <a:ext cx="1738806" cy="1215717"/>
          </a:xfrm>
          <a:prstGeom prst="rect">
            <a:avLst/>
          </a:prstGeom>
          <a:noFill/>
        </p:spPr>
        <p:txBody>
          <a:bodyPr wrap="square" rtlCol="0">
            <a:spAutoFit/>
          </a:bodyPr>
          <a:lstStyle/>
          <a:p>
            <a:pPr algn="ctr">
              <a:spcAft>
                <a:spcPts val="600"/>
              </a:spcAft>
            </a:pPr>
            <a:r>
              <a:rPr lang="en-US" sz="2000" b="1"/>
              <a:t>Just Right</a:t>
            </a:r>
          </a:p>
          <a:p>
            <a:pPr marL="285750" indent="-285750">
              <a:buFont typeface="Arial" panose="020B0604020202020204" pitchFamily="34" charset="0"/>
              <a:buChar char="•"/>
            </a:pPr>
            <a:r>
              <a:rPr lang="en-US" sz="1600"/>
              <a:t>Comfort</a:t>
            </a:r>
          </a:p>
          <a:p>
            <a:pPr marL="285750" indent="-285750">
              <a:buFont typeface="Arial" panose="020B0604020202020204" pitchFamily="34" charset="0"/>
              <a:buChar char="•"/>
            </a:pPr>
            <a:r>
              <a:rPr lang="en-US" sz="1600"/>
              <a:t>Efficiency</a:t>
            </a:r>
          </a:p>
          <a:p>
            <a:pPr marL="285750" indent="-285750">
              <a:buFont typeface="Arial" panose="020B0604020202020204" pitchFamily="34" charset="0"/>
              <a:buChar char="•"/>
            </a:pPr>
            <a:r>
              <a:rPr lang="en-US" sz="1600"/>
              <a:t>Durability</a:t>
            </a:r>
          </a:p>
        </p:txBody>
      </p:sp>
      <p:pic>
        <p:nvPicPr>
          <p:cNvPr id="45" name="Picture 44">
            <a:extLst>
              <a:ext uri="{FF2B5EF4-FFF2-40B4-BE49-F238E27FC236}">
                <a16:creationId xmlns:a16="http://schemas.microsoft.com/office/drawing/2014/main" id="{61C26D69-9FBB-4639-9D72-5DF45824AC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3662" y="3577827"/>
            <a:ext cx="608127" cy="608127"/>
          </a:xfrm>
          <a:prstGeom prst="rect">
            <a:avLst/>
          </a:prstGeom>
        </p:spPr>
      </p:pic>
      <p:pic>
        <p:nvPicPr>
          <p:cNvPr id="7" name="Picture 6" descr="A picture containing text, table&#10;&#10;Description automatically generated">
            <a:extLst>
              <a:ext uri="{FF2B5EF4-FFF2-40B4-BE49-F238E27FC236}">
                <a16:creationId xmlns:a16="http://schemas.microsoft.com/office/drawing/2014/main" id="{CF2FCAFC-325B-4294-8E5D-3C8CA213AC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3471" y="1825966"/>
            <a:ext cx="3831781" cy="1355493"/>
          </a:xfrm>
          <a:prstGeom prst="rect">
            <a:avLst/>
          </a:prstGeom>
        </p:spPr>
      </p:pic>
      <p:sp>
        <p:nvSpPr>
          <p:cNvPr id="8" name="Circle: Hollow 7">
            <a:extLst>
              <a:ext uri="{FF2B5EF4-FFF2-40B4-BE49-F238E27FC236}">
                <a16:creationId xmlns:a16="http://schemas.microsoft.com/office/drawing/2014/main" id="{1A48BF14-B801-47A8-8302-FB7EF6D73F93}"/>
              </a:ext>
            </a:extLst>
          </p:cNvPr>
          <p:cNvSpPr/>
          <p:nvPr/>
        </p:nvSpPr>
        <p:spPr>
          <a:xfrm>
            <a:off x="4081155" y="1379220"/>
            <a:ext cx="1097280" cy="2209800"/>
          </a:xfrm>
          <a:prstGeom prst="donut">
            <a:avLst>
              <a:gd name="adj" fmla="val 969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404370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7E8DC7A-61DE-499D-995E-E0FCFF5B6C21}"/>
              </a:ext>
            </a:extLst>
          </p:cNvPr>
          <p:cNvGrpSpPr/>
          <p:nvPr/>
        </p:nvGrpSpPr>
        <p:grpSpPr>
          <a:xfrm>
            <a:off x="1214720" y="1305786"/>
            <a:ext cx="6714557" cy="3321538"/>
            <a:chOff x="1214720" y="1305786"/>
            <a:chExt cx="6714557" cy="3321538"/>
          </a:xfrm>
        </p:grpSpPr>
        <p:grpSp>
          <p:nvGrpSpPr>
            <p:cNvPr id="4" name="Group 3">
              <a:extLst>
                <a:ext uri="{FF2B5EF4-FFF2-40B4-BE49-F238E27FC236}">
                  <a16:creationId xmlns:a16="http://schemas.microsoft.com/office/drawing/2014/main" id="{EE6597E1-3800-4A80-8E42-23E367634511}"/>
                </a:ext>
              </a:extLst>
            </p:cNvPr>
            <p:cNvGrpSpPr/>
            <p:nvPr/>
          </p:nvGrpSpPr>
          <p:grpSpPr>
            <a:xfrm>
              <a:off x="1214720" y="1305786"/>
              <a:ext cx="6714557" cy="3321538"/>
              <a:chOff x="1214720" y="1305786"/>
              <a:chExt cx="6714557" cy="3321538"/>
            </a:xfrm>
          </p:grpSpPr>
          <p:pic>
            <p:nvPicPr>
              <p:cNvPr id="13" name="Picture 12">
                <a:extLst>
                  <a:ext uri="{FF2B5EF4-FFF2-40B4-BE49-F238E27FC236}">
                    <a16:creationId xmlns:a16="http://schemas.microsoft.com/office/drawing/2014/main" id="{33B009F0-9747-45C4-93B4-B0855A47AC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1978" y="1483343"/>
                <a:ext cx="6540043" cy="3143981"/>
              </a:xfrm>
              <a:prstGeom prst="rect">
                <a:avLst/>
              </a:prstGeom>
            </p:spPr>
          </p:pic>
          <p:sp>
            <p:nvSpPr>
              <p:cNvPr id="3" name="Rectangle 2">
                <a:extLst>
                  <a:ext uri="{FF2B5EF4-FFF2-40B4-BE49-F238E27FC236}">
                    <a16:creationId xmlns:a16="http://schemas.microsoft.com/office/drawing/2014/main" id="{DD71E31B-836D-4F05-8302-1494C66B5481}"/>
                  </a:ext>
                </a:extLst>
              </p:cNvPr>
              <p:cNvSpPr/>
              <p:nvPr/>
            </p:nvSpPr>
            <p:spPr>
              <a:xfrm>
                <a:off x="1214720" y="1305786"/>
                <a:ext cx="6714557" cy="4142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CB272D55-2CB7-43AC-A857-F539F09CE6AA}"/>
                </a:ext>
              </a:extLst>
            </p:cNvPr>
            <p:cNvSpPr/>
            <p:nvPr/>
          </p:nvSpPr>
          <p:spPr>
            <a:xfrm>
              <a:off x="3629319" y="1690690"/>
              <a:ext cx="1489435" cy="29366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A picture containing icon&#10;&#10;Description automatically generated">
            <a:extLst>
              <a:ext uri="{FF2B5EF4-FFF2-40B4-BE49-F238E27FC236}">
                <a16:creationId xmlns:a16="http://schemas.microsoft.com/office/drawing/2014/main" id="{F27F97D3-7A19-4192-BD90-A3550FB76A27}"/>
              </a:ext>
            </a:extLst>
          </p:cNvPr>
          <p:cNvPicPr>
            <a:picLocks noChangeAspect="1"/>
          </p:cNvPicPr>
          <p:nvPr/>
        </p:nvPicPr>
        <p:blipFill>
          <a:blip r:embed="rId4"/>
          <a:stretch>
            <a:fillRect/>
          </a:stretch>
        </p:blipFill>
        <p:spPr>
          <a:xfrm>
            <a:off x="5490878" y="5223138"/>
            <a:ext cx="1374642" cy="1388572"/>
          </a:xfrm>
          <a:prstGeom prst="rect">
            <a:avLst/>
          </a:prstGeom>
        </p:spPr>
      </p:pic>
      <p:pic>
        <p:nvPicPr>
          <p:cNvPr id="7" name="Picture 5" descr="A picture containing icon&#10;&#10;Description automatically generated">
            <a:extLst>
              <a:ext uri="{FF2B5EF4-FFF2-40B4-BE49-F238E27FC236}">
                <a16:creationId xmlns:a16="http://schemas.microsoft.com/office/drawing/2014/main" id="{4B63EA8B-8EBD-4CB4-957F-047D58939658}"/>
              </a:ext>
            </a:extLst>
          </p:cNvPr>
          <p:cNvPicPr>
            <a:picLocks noChangeAspect="1"/>
          </p:cNvPicPr>
          <p:nvPr/>
        </p:nvPicPr>
        <p:blipFill>
          <a:blip r:embed="rId4"/>
          <a:stretch>
            <a:fillRect/>
          </a:stretch>
        </p:blipFill>
        <p:spPr>
          <a:xfrm>
            <a:off x="1498658" y="4934221"/>
            <a:ext cx="1942340" cy="1966407"/>
          </a:xfrm>
          <a:prstGeom prst="rect">
            <a:avLst/>
          </a:prstGeom>
        </p:spPr>
      </p:pic>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a:xfrm>
            <a:off x="628650" y="274319"/>
            <a:ext cx="8286750" cy="1054807"/>
          </a:xfrm>
        </p:spPr>
        <p:txBody>
          <a:bodyPr>
            <a:normAutofit fontScale="90000"/>
          </a:bodyPr>
          <a:lstStyle/>
          <a:p>
            <a:r>
              <a:rPr lang="en-US" sz="4000" dirty="0">
                <a:latin typeface="Abadi" panose="020B0604020104020204" pitchFamily="34" charset="0"/>
              </a:rPr>
              <a:t>Too Much Heat Leads to Short Cycling</a:t>
            </a:r>
          </a:p>
        </p:txBody>
      </p:sp>
      <p:sp>
        <p:nvSpPr>
          <p:cNvPr id="17" name="Slide Number Placeholder 4">
            <a:extLst>
              <a:ext uri="{FF2B5EF4-FFF2-40B4-BE49-F238E27FC236}">
                <a16:creationId xmlns:a16="http://schemas.microsoft.com/office/drawing/2014/main" id="{479570DF-FC21-42D7-B914-68778D216D81}"/>
              </a:ext>
            </a:extLst>
          </p:cNvPr>
          <p:cNvSpPr>
            <a:spLocks noGrp="1"/>
          </p:cNvSpPr>
          <p:nvPr>
            <p:ph type="sldNum" sz="quarter" idx="4"/>
          </p:nvPr>
        </p:nvSpPr>
        <p:spPr/>
        <p:txBody>
          <a:bodyPr/>
          <a:lstStyle/>
          <a:p>
            <a:fld id="{E6166F9C-AA76-49A4-852C-289CB63A6674}" type="slidenum">
              <a:rPr lang="en-US" smtClean="0"/>
              <a:t>35</a:t>
            </a:fld>
            <a:endParaRPr lang="en-US"/>
          </a:p>
        </p:txBody>
      </p:sp>
      <p:pic>
        <p:nvPicPr>
          <p:cNvPr id="41" name="Picture 40" descr="Shape&#10;&#10;Description automatically generated">
            <a:extLst>
              <a:ext uri="{FF2B5EF4-FFF2-40B4-BE49-F238E27FC236}">
                <a16:creationId xmlns:a16="http://schemas.microsoft.com/office/drawing/2014/main" id="{DA3DCD89-0FA0-413F-AC13-B35B01181E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8351" y="5176520"/>
            <a:ext cx="533449" cy="533449"/>
          </a:xfrm>
          <a:prstGeom prst="rect">
            <a:avLst/>
          </a:prstGeom>
        </p:spPr>
      </p:pic>
      <p:pic>
        <p:nvPicPr>
          <p:cNvPr id="45" name="Picture 44">
            <a:extLst>
              <a:ext uri="{FF2B5EF4-FFF2-40B4-BE49-F238E27FC236}">
                <a16:creationId xmlns:a16="http://schemas.microsoft.com/office/drawing/2014/main" id="{61C26D69-9FBB-4639-9D72-5DF45824AC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8199" y="5256430"/>
            <a:ext cx="515266" cy="515266"/>
          </a:xfrm>
          <a:prstGeom prst="rect">
            <a:avLst/>
          </a:prstGeom>
        </p:spPr>
      </p:pic>
      <p:sp>
        <p:nvSpPr>
          <p:cNvPr id="14" name="TextBox 13">
            <a:extLst>
              <a:ext uri="{FF2B5EF4-FFF2-40B4-BE49-F238E27FC236}">
                <a16:creationId xmlns:a16="http://schemas.microsoft.com/office/drawing/2014/main" id="{511B3861-CAD4-4D25-A0FB-2F1F6C14D3D0}"/>
              </a:ext>
            </a:extLst>
          </p:cNvPr>
          <p:cNvSpPr txBox="1"/>
          <p:nvPr/>
        </p:nvSpPr>
        <p:spPr>
          <a:xfrm>
            <a:off x="1388564" y="4663924"/>
            <a:ext cx="2276540" cy="584775"/>
          </a:xfrm>
          <a:prstGeom prst="rect">
            <a:avLst/>
          </a:prstGeom>
          <a:noFill/>
        </p:spPr>
        <p:txBody>
          <a:bodyPr wrap="square" rtlCol="0">
            <a:spAutoFit/>
          </a:bodyPr>
          <a:lstStyle/>
          <a:p>
            <a:pPr algn="ctr"/>
            <a:r>
              <a:rPr lang="en-US" sz="1600" dirty="0"/>
              <a:t>Short cycling: turns on and off repeatedly</a:t>
            </a:r>
          </a:p>
        </p:txBody>
      </p:sp>
      <p:sp>
        <p:nvSpPr>
          <p:cNvPr id="15" name="TextBox 14">
            <a:extLst>
              <a:ext uri="{FF2B5EF4-FFF2-40B4-BE49-F238E27FC236}">
                <a16:creationId xmlns:a16="http://schemas.microsoft.com/office/drawing/2014/main" id="{E5FA5E04-B340-4184-ABA2-D21A46F8862B}"/>
              </a:ext>
            </a:extLst>
          </p:cNvPr>
          <p:cNvSpPr txBox="1"/>
          <p:nvPr/>
        </p:nvSpPr>
        <p:spPr>
          <a:xfrm>
            <a:off x="4891947" y="4663924"/>
            <a:ext cx="2695791" cy="584775"/>
          </a:xfrm>
          <a:prstGeom prst="rect">
            <a:avLst/>
          </a:prstGeom>
          <a:noFill/>
        </p:spPr>
        <p:txBody>
          <a:bodyPr wrap="square" rtlCol="0">
            <a:spAutoFit/>
          </a:bodyPr>
          <a:lstStyle/>
          <a:p>
            <a:pPr algn="ctr"/>
            <a:r>
              <a:rPr lang="en-US" sz="1600" dirty="0"/>
              <a:t>Right-sized: runs for 20 min. to 2 hour blocks steadily</a:t>
            </a:r>
          </a:p>
        </p:txBody>
      </p:sp>
    </p:spTree>
    <p:extLst>
      <p:ext uri="{BB962C8B-B14F-4D97-AF65-F5344CB8AC3E}">
        <p14:creationId xmlns:p14="http://schemas.microsoft.com/office/powerpoint/2010/main" val="1163658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p:txBody>
          <a:bodyPr>
            <a:normAutofit/>
          </a:bodyPr>
          <a:lstStyle/>
          <a:p>
            <a:r>
              <a:rPr lang="en-US" sz="3600" dirty="0">
                <a:latin typeface="Abadi" panose="020B0604020104020204" pitchFamily="34" charset="0"/>
              </a:rPr>
              <a:t>Heat Pump Selection and Sizing</a:t>
            </a:r>
          </a:p>
        </p:txBody>
      </p:sp>
      <p:sp>
        <p:nvSpPr>
          <p:cNvPr id="18" name="Slide Number Placeholder 4">
            <a:extLst>
              <a:ext uri="{FF2B5EF4-FFF2-40B4-BE49-F238E27FC236}">
                <a16:creationId xmlns:a16="http://schemas.microsoft.com/office/drawing/2014/main" id="{C04FF4C3-FD40-4D37-BE28-56693158DD09}"/>
              </a:ext>
            </a:extLst>
          </p:cNvPr>
          <p:cNvSpPr>
            <a:spLocks noGrp="1"/>
          </p:cNvSpPr>
          <p:nvPr>
            <p:ph type="sldNum" sz="quarter" idx="4"/>
          </p:nvPr>
        </p:nvSpPr>
        <p:spPr/>
        <p:txBody>
          <a:bodyPr/>
          <a:lstStyle/>
          <a:p>
            <a:fld id="{E6166F9C-AA76-49A4-852C-289CB63A6674}" type="slidenum">
              <a:rPr lang="en-US" smtClean="0"/>
              <a:t>36</a:t>
            </a:fld>
            <a:endParaRPr lang="en-US"/>
          </a:p>
        </p:txBody>
      </p:sp>
      <p:sp>
        <p:nvSpPr>
          <p:cNvPr id="20" name="TextBox 19">
            <a:extLst>
              <a:ext uri="{FF2B5EF4-FFF2-40B4-BE49-F238E27FC236}">
                <a16:creationId xmlns:a16="http://schemas.microsoft.com/office/drawing/2014/main" id="{8A5D2612-B3CC-464A-88C4-4799CEF9D03A}"/>
              </a:ext>
            </a:extLst>
          </p:cNvPr>
          <p:cNvSpPr txBox="1"/>
          <p:nvPr/>
        </p:nvSpPr>
        <p:spPr>
          <a:xfrm>
            <a:off x="6438901" y="2946196"/>
            <a:ext cx="1452445"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a:t>21,400 at 7°F</a:t>
            </a:r>
          </a:p>
        </p:txBody>
      </p:sp>
      <p:sp>
        <p:nvSpPr>
          <p:cNvPr id="21" name="TextBox 20">
            <a:extLst>
              <a:ext uri="{FF2B5EF4-FFF2-40B4-BE49-F238E27FC236}">
                <a16:creationId xmlns:a16="http://schemas.microsoft.com/office/drawing/2014/main" id="{89794F53-3F38-42FE-8AEC-9CAB80BA61FA}"/>
              </a:ext>
            </a:extLst>
          </p:cNvPr>
          <p:cNvSpPr txBox="1"/>
          <p:nvPr/>
        </p:nvSpPr>
        <p:spPr>
          <a:xfrm>
            <a:off x="6414063" y="3837119"/>
            <a:ext cx="147728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a:t>31,743 at 7°F</a:t>
            </a:r>
          </a:p>
        </p:txBody>
      </p:sp>
      <p:sp>
        <p:nvSpPr>
          <p:cNvPr id="22" name="TextBox 21">
            <a:extLst>
              <a:ext uri="{FF2B5EF4-FFF2-40B4-BE49-F238E27FC236}">
                <a16:creationId xmlns:a16="http://schemas.microsoft.com/office/drawing/2014/main" id="{4769D8E2-1B78-4480-9815-E2ADFA3A7C4D}"/>
              </a:ext>
            </a:extLst>
          </p:cNvPr>
          <p:cNvSpPr txBox="1"/>
          <p:nvPr/>
        </p:nvSpPr>
        <p:spPr>
          <a:xfrm>
            <a:off x="6409043" y="5087816"/>
            <a:ext cx="147728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a:t>40,850 at 7°F</a:t>
            </a:r>
          </a:p>
        </p:txBody>
      </p:sp>
      <p:sp>
        <p:nvSpPr>
          <p:cNvPr id="23" name="TextBox 22">
            <a:extLst>
              <a:ext uri="{FF2B5EF4-FFF2-40B4-BE49-F238E27FC236}">
                <a16:creationId xmlns:a16="http://schemas.microsoft.com/office/drawing/2014/main" id="{D842334D-6BF8-4E10-945B-3BA2E3ACC361}"/>
              </a:ext>
            </a:extLst>
          </p:cNvPr>
          <p:cNvSpPr txBox="1"/>
          <p:nvPr/>
        </p:nvSpPr>
        <p:spPr>
          <a:xfrm>
            <a:off x="729205" y="5372183"/>
            <a:ext cx="312052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t>Design Load = 28,450 at 7°F</a:t>
            </a:r>
          </a:p>
        </p:txBody>
      </p:sp>
      <p:sp>
        <p:nvSpPr>
          <p:cNvPr id="24" name="TextBox 23">
            <a:extLst>
              <a:ext uri="{FF2B5EF4-FFF2-40B4-BE49-F238E27FC236}">
                <a16:creationId xmlns:a16="http://schemas.microsoft.com/office/drawing/2014/main" id="{A6B98B34-7275-4ECD-97C9-5CC1F9314547}"/>
              </a:ext>
            </a:extLst>
          </p:cNvPr>
          <p:cNvSpPr txBox="1"/>
          <p:nvPr/>
        </p:nvSpPr>
        <p:spPr>
          <a:xfrm>
            <a:off x="4357339" y="1962650"/>
            <a:ext cx="126634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a:t>Equipment Candidate</a:t>
            </a:r>
          </a:p>
        </p:txBody>
      </p:sp>
      <p:sp>
        <p:nvSpPr>
          <p:cNvPr id="25" name="TextBox 24">
            <a:extLst>
              <a:ext uri="{FF2B5EF4-FFF2-40B4-BE49-F238E27FC236}">
                <a16:creationId xmlns:a16="http://schemas.microsoft.com/office/drawing/2014/main" id="{BC893D57-DBC3-44BD-876F-88BAA8119B90}"/>
              </a:ext>
            </a:extLst>
          </p:cNvPr>
          <p:cNvSpPr txBox="1"/>
          <p:nvPr/>
        </p:nvSpPr>
        <p:spPr>
          <a:xfrm>
            <a:off x="6438902" y="1962649"/>
            <a:ext cx="1452445"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a:t>Max Output (Btu/</a:t>
            </a:r>
            <a:r>
              <a:rPr lang="en-US" dirty="0" err="1"/>
              <a:t>hr</a:t>
            </a:r>
            <a:r>
              <a:rPr lang="en-US" dirty="0"/>
              <a:t>)</a:t>
            </a:r>
          </a:p>
        </p:txBody>
      </p:sp>
      <p:pic>
        <p:nvPicPr>
          <p:cNvPr id="26" name="Picture 25">
            <a:extLst>
              <a:ext uri="{FF2B5EF4-FFF2-40B4-BE49-F238E27FC236}">
                <a16:creationId xmlns:a16="http://schemas.microsoft.com/office/drawing/2014/main" id="{10F54927-2154-460B-8FAD-48F0FF637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9302" y="3614392"/>
            <a:ext cx="608127" cy="608127"/>
          </a:xfrm>
          <a:prstGeom prst="rect">
            <a:avLst/>
          </a:prstGeom>
        </p:spPr>
      </p:pic>
      <p:pic>
        <p:nvPicPr>
          <p:cNvPr id="28" name="Picture 27" descr="Shape&#10;&#10;Description automatically generated">
            <a:extLst>
              <a:ext uri="{FF2B5EF4-FFF2-40B4-BE49-F238E27FC236}">
                <a16:creationId xmlns:a16="http://schemas.microsoft.com/office/drawing/2014/main" id="{BC35396B-3C39-484C-ABA6-742079070C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2070" y="2883961"/>
            <a:ext cx="533449" cy="533449"/>
          </a:xfrm>
          <a:prstGeom prst="rect">
            <a:avLst/>
          </a:prstGeom>
        </p:spPr>
      </p:pic>
      <p:pic>
        <p:nvPicPr>
          <p:cNvPr id="29" name="Picture 28" descr="Shape&#10;&#10;Description automatically generated">
            <a:extLst>
              <a:ext uri="{FF2B5EF4-FFF2-40B4-BE49-F238E27FC236}">
                <a16:creationId xmlns:a16="http://schemas.microsoft.com/office/drawing/2014/main" id="{8A6EED11-E611-4D58-97FD-C43A25DF7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5587" y="5005757"/>
            <a:ext cx="533449" cy="533449"/>
          </a:xfrm>
          <a:prstGeom prst="rect">
            <a:avLst/>
          </a:prstGeom>
        </p:spPr>
      </p:pic>
      <p:pic>
        <p:nvPicPr>
          <p:cNvPr id="5" name="Picture 5" descr="A picture containing icon&#10;&#10;Description automatically generated">
            <a:extLst>
              <a:ext uri="{FF2B5EF4-FFF2-40B4-BE49-F238E27FC236}">
                <a16:creationId xmlns:a16="http://schemas.microsoft.com/office/drawing/2014/main" id="{1E818F5A-1393-43D7-8EF3-9BD84D20D8A9}"/>
              </a:ext>
            </a:extLst>
          </p:cNvPr>
          <p:cNvPicPr>
            <a:picLocks noChangeAspect="1"/>
          </p:cNvPicPr>
          <p:nvPr/>
        </p:nvPicPr>
        <p:blipFill>
          <a:blip r:embed="rId5"/>
          <a:stretch>
            <a:fillRect/>
          </a:stretch>
        </p:blipFill>
        <p:spPr>
          <a:xfrm>
            <a:off x="4068699" y="4247211"/>
            <a:ext cx="1942340" cy="1966407"/>
          </a:xfrm>
          <a:prstGeom prst="rect">
            <a:avLst/>
          </a:prstGeom>
        </p:spPr>
      </p:pic>
      <p:pic>
        <p:nvPicPr>
          <p:cNvPr id="27" name="Picture 5" descr="A picture containing icon&#10;&#10;Description automatically generated">
            <a:extLst>
              <a:ext uri="{FF2B5EF4-FFF2-40B4-BE49-F238E27FC236}">
                <a16:creationId xmlns:a16="http://schemas.microsoft.com/office/drawing/2014/main" id="{8A199098-7ED6-4F0B-8A31-B39C737BB26F}"/>
              </a:ext>
            </a:extLst>
          </p:cNvPr>
          <p:cNvPicPr>
            <a:picLocks noChangeAspect="1"/>
          </p:cNvPicPr>
          <p:nvPr/>
        </p:nvPicPr>
        <p:blipFill>
          <a:blip r:embed="rId5"/>
          <a:stretch>
            <a:fillRect/>
          </a:stretch>
        </p:blipFill>
        <p:spPr>
          <a:xfrm>
            <a:off x="4593618" y="3326412"/>
            <a:ext cx="1374642" cy="1388572"/>
          </a:xfrm>
          <a:prstGeom prst="rect">
            <a:avLst/>
          </a:prstGeom>
        </p:spPr>
      </p:pic>
      <p:pic>
        <p:nvPicPr>
          <p:cNvPr id="30" name="Picture 5" descr="A picture containing icon&#10;&#10;Description automatically generated">
            <a:extLst>
              <a:ext uri="{FF2B5EF4-FFF2-40B4-BE49-F238E27FC236}">
                <a16:creationId xmlns:a16="http://schemas.microsoft.com/office/drawing/2014/main" id="{837F4E88-2EBF-4A5F-9ACB-E39BD64B5F29}"/>
              </a:ext>
            </a:extLst>
          </p:cNvPr>
          <p:cNvPicPr>
            <a:picLocks noChangeAspect="1"/>
          </p:cNvPicPr>
          <p:nvPr/>
        </p:nvPicPr>
        <p:blipFill>
          <a:blip r:embed="rId5"/>
          <a:stretch>
            <a:fillRect/>
          </a:stretch>
        </p:blipFill>
        <p:spPr>
          <a:xfrm>
            <a:off x="5040991" y="2714906"/>
            <a:ext cx="857631" cy="871561"/>
          </a:xfrm>
          <a:prstGeom prst="rect">
            <a:avLst/>
          </a:prstGeom>
        </p:spPr>
      </p:pic>
      <p:sp>
        <p:nvSpPr>
          <p:cNvPr id="31" name="Content Placeholder 2">
            <a:extLst>
              <a:ext uri="{FF2B5EF4-FFF2-40B4-BE49-F238E27FC236}">
                <a16:creationId xmlns:a16="http://schemas.microsoft.com/office/drawing/2014/main" id="{B7D46120-8919-45D8-95D0-37AB79E682F6}"/>
              </a:ext>
            </a:extLst>
          </p:cNvPr>
          <p:cNvSpPr txBox="1">
            <a:spLocks/>
          </p:cNvSpPr>
          <p:nvPr/>
        </p:nvSpPr>
        <p:spPr>
          <a:xfrm>
            <a:off x="729205" y="1962650"/>
            <a:ext cx="3120520" cy="646331"/>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US" sz="1800" dirty="0">
                <a:cs typeface="Calibri"/>
              </a:rPr>
              <a:t>Goal #1: Meeting home heating load on the coldest day</a:t>
            </a:r>
          </a:p>
          <a:p>
            <a:pPr marL="0" indent="0">
              <a:buFont typeface="Arial" panose="020B0604020202020204" pitchFamily="34" charset="0"/>
              <a:buNone/>
            </a:pPr>
            <a:endParaRPr lang="en-US" sz="1800" dirty="0">
              <a:cs typeface="Calibri"/>
            </a:endParaRPr>
          </a:p>
          <a:p>
            <a:pPr marL="0" indent="0">
              <a:buFont typeface="Arial" panose="020B0604020202020204" pitchFamily="34" charset="0"/>
              <a:buNone/>
            </a:pPr>
            <a:endParaRPr lang="en-US" sz="2000" dirty="0">
              <a:cs typeface="Calibri"/>
            </a:endParaRPr>
          </a:p>
        </p:txBody>
      </p:sp>
      <p:pic>
        <p:nvPicPr>
          <p:cNvPr id="32" name="Picture 6" descr="A picture containing icon&#10;&#10;Description automatically generated">
            <a:extLst>
              <a:ext uri="{FF2B5EF4-FFF2-40B4-BE49-F238E27FC236}">
                <a16:creationId xmlns:a16="http://schemas.microsoft.com/office/drawing/2014/main" id="{58AE7433-BA99-4EE4-A0CD-9119D9B20333}"/>
              </a:ext>
            </a:extLst>
          </p:cNvPr>
          <p:cNvPicPr>
            <a:picLocks noChangeAspect="1"/>
          </p:cNvPicPr>
          <p:nvPr/>
        </p:nvPicPr>
        <p:blipFill>
          <a:blip r:embed="rId6"/>
          <a:stretch>
            <a:fillRect/>
          </a:stretch>
        </p:blipFill>
        <p:spPr>
          <a:xfrm>
            <a:off x="503461" y="2634188"/>
            <a:ext cx="2581001" cy="3053096"/>
          </a:xfrm>
          <a:prstGeom prst="rect">
            <a:avLst/>
          </a:prstGeom>
        </p:spPr>
      </p:pic>
    </p:spTree>
    <p:extLst>
      <p:ext uri="{BB962C8B-B14F-4D97-AF65-F5344CB8AC3E}">
        <p14:creationId xmlns:p14="http://schemas.microsoft.com/office/powerpoint/2010/main" val="60635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animBg="1"/>
      <p:bldP spid="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12CF86D-A9ED-43E8-BF45-E683BE2BF5AE}"/>
              </a:ext>
            </a:extLst>
          </p:cNvPr>
          <p:cNvSpPr txBox="1"/>
          <p:nvPr/>
        </p:nvSpPr>
        <p:spPr>
          <a:xfrm>
            <a:off x="5305719" y="2112026"/>
            <a:ext cx="1442409"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a:t>Max Output (Btu/</a:t>
            </a:r>
            <a:r>
              <a:rPr lang="en-US" err="1"/>
              <a:t>hr</a:t>
            </a:r>
            <a:r>
              <a:rPr lang="en-US"/>
              <a:t>)</a:t>
            </a:r>
          </a:p>
        </p:txBody>
      </p:sp>
      <p:pic>
        <p:nvPicPr>
          <p:cNvPr id="3" name="Picture 6" descr="A picture containing icon&#10;&#10;Description automatically generated">
            <a:extLst>
              <a:ext uri="{FF2B5EF4-FFF2-40B4-BE49-F238E27FC236}">
                <a16:creationId xmlns:a16="http://schemas.microsoft.com/office/drawing/2014/main" id="{48FB2582-990F-4E79-A33F-FBF7B667F306}"/>
              </a:ext>
            </a:extLst>
          </p:cNvPr>
          <p:cNvPicPr>
            <a:picLocks noChangeAspect="1"/>
          </p:cNvPicPr>
          <p:nvPr/>
        </p:nvPicPr>
        <p:blipFill>
          <a:blip r:embed="rId3"/>
          <a:stretch>
            <a:fillRect/>
          </a:stretch>
        </p:blipFill>
        <p:spPr>
          <a:xfrm>
            <a:off x="503461" y="2634188"/>
            <a:ext cx="2581001" cy="3053096"/>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D8446C64-D544-4C93-B579-114A77F17F1C}"/>
              </a:ext>
            </a:extLst>
          </p:cNvPr>
          <p:cNvPicPr>
            <a:picLocks noChangeAspect="1"/>
          </p:cNvPicPr>
          <p:nvPr/>
        </p:nvPicPr>
        <p:blipFill>
          <a:blip r:embed="rId4"/>
          <a:stretch>
            <a:fillRect/>
          </a:stretch>
        </p:blipFill>
        <p:spPr>
          <a:xfrm>
            <a:off x="3929927" y="3765504"/>
            <a:ext cx="1060381" cy="1074310"/>
          </a:xfrm>
          <a:prstGeom prst="rect">
            <a:avLst/>
          </a:prstGeom>
        </p:spPr>
      </p:pic>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a:xfrm>
            <a:off x="628650" y="348485"/>
            <a:ext cx="7886700" cy="750118"/>
          </a:xfrm>
        </p:spPr>
        <p:txBody>
          <a:bodyPr>
            <a:normAutofit/>
          </a:bodyPr>
          <a:lstStyle/>
          <a:p>
            <a:r>
              <a:rPr lang="en-US" sz="3600" dirty="0">
                <a:latin typeface="Abadi" panose="020B0604020104020204" pitchFamily="34" charset="0"/>
              </a:rPr>
              <a:t>Heat Pump Selection and Sizing</a:t>
            </a:r>
          </a:p>
        </p:txBody>
      </p:sp>
      <p:sp>
        <p:nvSpPr>
          <p:cNvPr id="38" name="Slide Number Placeholder 4">
            <a:extLst>
              <a:ext uri="{FF2B5EF4-FFF2-40B4-BE49-F238E27FC236}">
                <a16:creationId xmlns:a16="http://schemas.microsoft.com/office/drawing/2014/main" id="{585740CF-843A-462F-8F2F-A65A83C7F73E}"/>
              </a:ext>
            </a:extLst>
          </p:cNvPr>
          <p:cNvSpPr>
            <a:spLocks noGrp="1"/>
          </p:cNvSpPr>
          <p:nvPr>
            <p:ph type="sldNum" sz="quarter" idx="4"/>
          </p:nvPr>
        </p:nvSpPr>
        <p:spPr/>
        <p:txBody>
          <a:bodyPr/>
          <a:lstStyle/>
          <a:p>
            <a:fld id="{E6166F9C-AA76-49A4-852C-289CB63A6674}" type="slidenum">
              <a:rPr lang="en-US" smtClean="0"/>
              <a:t>37</a:t>
            </a:fld>
            <a:endParaRPr lang="en-US"/>
          </a:p>
        </p:txBody>
      </p:sp>
      <p:sp>
        <p:nvSpPr>
          <p:cNvPr id="20" name="TextBox 19">
            <a:extLst>
              <a:ext uri="{FF2B5EF4-FFF2-40B4-BE49-F238E27FC236}">
                <a16:creationId xmlns:a16="http://schemas.microsoft.com/office/drawing/2014/main" id="{8A5D2612-B3CC-464A-88C4-4799CEF9D03A}"/>
              </a:ext>
            </a:extLst>
          </p:cNvPr>
          <p:cNvSpPr txBox="1"/>
          <p:nvPr/>
        </p:nvSpPr>
        <p:spPr>
          <a:xfrm>
            <a:off x="5295682" y="3385012"/>
            <a:ext cx="1452445"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a:t>28,600 at 7°F</a:t>
            </a:r>
          </a:p>
        </p:txBody>
      </p:sp>
      <p:sp>
        <p:nvSpPr>
          <p:cNvPr id="21" name="TextBox 20">
            <a:extLst>
              <a:ext uri="{FF2B5EF4-FFF2-40B4-BE49-F238E27FC236}">
                <a16:creationId xmlns:a16="http://schemas.microsoft.com/office/drawing/2014/main" id="{89794F53-3F38-42FE-8AEC-9CAB80BA61FA}"/>
              </a:ext>
            </a:extLst>
          </p:cNvPr>
          <p:cNvSpPr txBox="1"/>
          <p:nvPr/>
        </p:nvSpPr>
        <p:spPr>
          <a:xfrm>
            <a:off x="5305719" y="4124200"/>
            <a:ext cx="147728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a:t>31,743 at 7°F</a:t>
            </a:r>
          </a:p>
        </p:txBody>
      </p:sp>
      <p:sp>
        <p:nvSpPr>
          <p:cNvPr id="22" name="TextBox 21">
            <a:extLst>
              <a:ext uri="{FF2B5EF4-FFF2-40B4-BE49-F238E27FC236}">
                <a16:creationId xmlns:a16="http://schemas.microsoft.com/office/drawing/2014/main" id="{4769D8E2-1B78-4480-9815-E2ADFA3A7C4D}"/>
              </a:ext>
            </a:extLst>
          </p:cNvPr>
          <p:cNvSpPr txBox="1"/>
          <p:nvPr/>
        </p:nvSpPr>
        <p:spPr>
          <a:xfrm>
            <a:off x="5305718" y="4863388"/>
            <a:ext cx="147728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a:t>32,900 at 7°F</a:t>
            </a:r>
          </a:p>
        </p:txBody>
      </p:sp>
      <p:sp>
        <p:nvSpPr>
          <p:cNvPr id="23" name="TextBox 22">
            <a:extLst>
              <a:ext uri="{FF2B5EF4-FFF2-40B4-BE49-F238E27FC236}">
                <a16:creationId xmlns:a16="http://schemas.microsoft.com/office/drawing/2014/main" id="{D842334D-6BF8-4E10-945B-3BA2E3ACC361}"/>
              </a:ext>
            </a:extLst>
          </p:cNvPr>
          <p:cNvSpPr txBox="1"/>
          <p:nvPr/>
        </p:nvSpPr>
        <p:spPr>
          <a:xfrm>
            <a:off x="554148" y="5435139"/>
            <a:ext cx="2942564"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a:t>Design Load = 28,450 at 7°F</a:t>
            </a:r>
          </a:p>
          <a:p>
            <a:r>
              <a:rPr lang="en-US" dirty="0"/>
              <a:t>Load at 47°F = 4,740 Btu/</a:t>
            </a:r>
            <a:r>
              <a:rPr lang="en-US" dirty="0" err="1"/>
              <a:t>hr</a:t>
            </a:r>
            <a:endParaRPr lang="en-US" dirty="0"/>
          </a:p>
        </p:txBody>
      </p:sp>
      <p:sp>
        <p:nvSpPr>
          <p:cNvPr id="26" name="TextBox 25">
            <a:extLst>
              <a:ext uri="{FF2B5EF4-FFF2-40B4-BE49-F238E27FC236}">
                <a16:creationId xmlns:a16="http://schemas.microsoft.com/office/drawing/2014/main" id="{342FE221-34F4-44ED-8259-D07181DFA2F7}"/>
              </a:ext>
            </a:extLst>
          </p:cNvPr>
          <p:cNvSpPr txBox="1"/>
          <p:nvPr/>
        </p:nvSpPr>
        <p:spPr>
          <a:xfrm>
            <a:off x="7141802" y="3393132"/>
            <a:ext cx="154903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a:t>16,600 at 47°F</a:t>
            </a:r>
          </a:p>
        </p:txBody>
      </p:sp>
      <p:sp>
        <p:nvSpPr>
          <p:cNvPr id="27" name="TextBox 26">
            <a:extLst>
              <a:ext uri="{FF2B5EF4-FFF2-40B4-BE49-F238E27FC236}">
                <a16:creationId xmlns:a16="http://schemas.microsoft.com/office/drawing/2014/main" id="{DA9BF0C6-0EAE-4C33-A442-930C5C50F7DB}"/>
              </a:ext>
            </a:extLst>
          </p:cNvPr>
          <p:cNvSpPr txBox="1"/>
          <p:nvPr/>
        </p:nvSpPr>
        <p:spPr>
          <a:xfrm>
            <a:off x="7151839" y="4125726"/>
            <a:ext cx="154903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a:t>12,780 at 47°F</a:t>
            </a:r>
          </a:p>
        </p:txBody>
      </p:sp>
      <p:sp>
        <p:nvSpPr>
          <p:cNvPr id="28" name="TextBox 27">
            <a:extLst>
              <a:ext uri="{FF2B5EF4-FFF2-40B4-BE49-F238E27FC236}">
                <a16:creationId xmlns:a16="http://schemas.microsoft.com/office/drawing/2014/main" id="{8A20EEE4-5023-4864-AE9C-3EE458471C9A}"/>
              </a:ext>
            </a:extLst>
          </p:cNvPr>
          <p:cNvSpPr txBox="1"/>
          <p:nvPr/>
        </p:nvSpPr>
        <p:spPr>
          <a:xfrm>
            <a:off x="7151836" y="4863388"/>
            <a:ext cx="1549038"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a:t>7,460 at 47°F</a:t>
            </a:r>
          </a:p>
        </p:txBody>
      </p:sp>
      <p:sp>
        <p:nvSpPr>
          <p:cNvPr id="29" name="TextBox 28">
            <a:extLst>
              <a:ext uri="{FF2B5EF4-FFF2-40B4-BE49-F238E27FC236}">
                <a16:creationId xmlns:a16="http://schemas.microsoft.com/office/drawing/2014/main" id="{676D989C-ED7B-48ED-93E9-B44349BCBDC0}"/>
              </a:ext>
            </a:extLst>
          </p:cNvPr>
          <p:cNvSpPr txBox="1"/>
          <p:nvPr/>
        </p:nvSpPr>
        <p:spPr>
          <a:xfrm>
            <a:off x="3826946" y="2110735"/>
            <a:ext cx="126634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a:t>Equipment Candidate</a:t>
            </a:r>
          </a:p>
        </p:txBody>
      </p:sp>
      <p:sp>
        <p:nvSpPr>
          <p:cNvPr id="31" name="TextBox 30">
            <a:extLst>
              <a:ext uri="{FF2B5EF4-FFF2-40B4-BE49-F238E27FC236}">
                <a16:creationId xmlns:a16="http://schemas.microsoft.com/office/drawing/2014/main" id="{AE1D20F2-A0AD-464F-9B4C-1A4763B47351}"/>
              </a:ext>
            </a:extLst>
          </p:cNvPr>
          <p:cNvSpPr txBox="1"/>
          <p:nvPr/>
        </p:nvSpPr>
        <p:spPr>
          <a:xfrm>
            <a:off x="7151836" y="2117095"/>
            <a:ext cx="1389438"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a:t>Min Output</a:t>
            </a:r>
          </a:p>
          <a:p>
            <a:r>
              <a:rPr lang="en-US"/>
              <a:t>(Btu/</a:t>
            </a:r>
            <a:r>
              <a:rPr lang="en-US" err="1"/>
              <a:t>hr</a:t>
            </a:r>
            <a:r>
              <a:rPr lang="en-US"/>
              <a:t>)</a:t>
            </a:r>
          </a:p>
        </p:txBody>
      </p:sp>
      <p:pic>
        <p:nvPicPr>
          <p:cNvPr id="5" name="Picture 4">
            <a:extLst>
              <a:ext uri="{FF2B5EF4-FFF2-40B4-BE49-F238E27FC236}">
                <a16:creationId xmlns:a16="http://schemas.microsoft.com/office/drawing/2014/main" id="{4AB3ECE6-F84A-4B11-8F1F-9D78C02724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116" y="4624595"/>
            <a:ext cx="608127" cy="608127"/>
          </a:xfrm>
          <a:prstGeom prst="rect">
            <a:avLst/>
          </a:prstGeom>
        </p:spPr>
      </p:pic>
      <p:pic>
        <p:nvPicPr>
          <p:cNvPr id="32" name="Picture 31" descr="Shape&#10;&#10;Description automatically generated">
            <a:extLst>
              <a:ext uri="{FF2B5EF4-FFF2-40B4-BE49-F238E27FC236}">
                <a16:creationId xmlns:a16="http://schemas.microsoft.com/office/drawing/2014/main" id="{0C6F3385-670A-46AA-9FA3-079446A07C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7939" y="4018817"/>
            <a:ext cx="533449" cy="533449"/>
          </a:xfrm>
          <a:prstGeom prst="rect">
            <a:avLst/>
          </a:prstGeom>
        </p:spPr>
      </p:pic>
      <p:pic>
        <p:nvPicPr>
          <p:cNvPr id="33" name="Picture 32" descr="Shape&#10;&#10;Description automatically generated">
            <a:extLst>
              <a:ext uri="{FF2B5EF4-FFF2-40B4-BE49-F238E27FC236}">
                <a16:creationId xmlns:a16="http://schemas.microsoft.com/office/drawing/2014/main" id="{CC070A3D-BE98-44EC-A57F-563054C0AA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4274" y="3311024"/>
            <a:ext cx="533449" cy="533449"/>
          </a:xfrm>
          <a:prstGeom prst="rect">
            <a:avLst/>
          </a:prstGeom>
        </p:spPr>
      </p:pic>
      <p:pic>
        <p:nvPicPr>
          <p:cNvPr id="34" name="Picture 33">
            <a:extLst>
              <a:ext uri="{FF2B5EF4-FFF2-40B4-BE49-F238E27FC236}">
                <a16:creationId xmlns:a16="http://schemas.microsoft.com/office/drawing/2014/main" id="{81CD85D4-3189-4F0C-AFDB-F81BFFD905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0884" y="4624595"/>
            <a:ext cx="608127" cy="608127"/>
          </a:xfrm>
          <a:prstGeom prst="rect">
            <a:avLst/>
          </a:prstGeom>
        </p:spPr>
      </p:pic>
      <p:pic>
        <p:nvPicPr>
          <p:cNvPr id="35" name="Picture 34">
            <a:extLst>
              <a:ext uri="{FF2B5EF4-FFF2-40B4-BE49-F238E27FC236}">
                <a16:creationId xmlns:a16="http://schemas.microsoft.com/office/drawing/2014/main" id="{29A059E5-C31D-45D6-ABCB-50C87B8DC3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6356" y="3905052"/>
            <a:ext cx="608127" cy="608127"/>
          </a:xfrm>
          <a:prstGeom prst="rect">
            <a:avLst/>
          </a:prstGeom>
        </p:spPr>
      </p:pic>
      <p:pic>
        <p:nvPicPr>
          <p:cNvPr id="36" name="Picture 35">
            <a:extLst>
              <a:ext uri="{FF2B5EF4-FFF2-40B4-BE49-F238E27FC236}">
                <a16:creationId xmlns:a16="http://schemas.microsoft.com/office/drawing/2014/main" id="{8F339511-F59C-4E4C-AB98-1C8947E980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0257" y="3145428"/>
            <a:ext cx="608127" cy="608127"/>
          </a:xfrm>
          <a:prstGeom prst="rect">
            <a:avLst/>
          </a:prstGeom>
        </p:spPr>
      </p:pic>
      <p:pic>
        <p:nvPicPr>
          <p:cNvPr id="39" name="Picture 38" descr="A picture containing icon&#10;&#10;Description automatically generated">
            <a:extLst>
              <a:ext uri="{FF2B5EF4-FFF2-40B4-BE49-F238E27FC236}">
                <a16:creationId xmlns:a16="http://schemas.microsoft.com/office/drawing/2014/main" id="{435D294A-617C-4C12-AFAA-757C57658A4F}"/>
              </a:ext>
            </a:extLst>
          </p:cNvPr>
          <p:cNvPicPr>
            <a:picLocks noChangeAspect="1"/>
          </p:cNvPicPr>
          <p:nvPr/>
        </p:nvPicPr>
        <p:blipFill>
          <a:blip r:embed="rId4"/>
          <a:stretch>
            <a:fillRect/>
          </a:stretch>
        </p:blipFill>
        <p:spPr>
          <a:xfrm>
            <a:off x="3929926" y="4520746"/>
            <a:ext cx="1060381" cy="1074310"/>
          </a:xfrm>
          <a:prstGeom prst="rect">
            <a:avLst/>
          </a:prstGeom>
        </p:spPr>
      </p:pic>
      <p:pic>
        <p:nvPicPr>
          <p:cNvPr id="40" name="Picture 39" descr="A picture containing icon&#10;&#10;Description automatically generated">
            <a:extLst>
              <a:ext uri="{FF2B5EF4-FFF2-40B4-BE49-F238E27FC236}">
                <a16:creationId xmlns:a16="http://schemas.microsoft.com/office/drawing/2014/main" id="{A84B420A-D4A8-4445-8A8A-A63D6BBAB220}"/>
              </a:ext>
            </a:extLst>
          </p:cNvPr>
          <p:cNvPicPr>
            <a:picLocks noChangeAspect="1"/>
          </p:cNvPicPr>
          <p:nvPr/>
        </p:nvPicPr>
        <p:blipFill>
          <a:blip r:embed="rId4"/>
          <a:stretch>
            <a:fillRect/>
          </a:stretch>
        </p:blipFill>
        <p:spPr>
          <a:xfrm>
            <a:off x="3914721" y="3040674"/>
            <a:ext cx="1060381" cy="1074310"/>
          </a:xfrm>
          <a:prstGeom prst="rect">
            <a:avLst/>
          </a:prstGeom>
        </p:spPr>
      </p:pic>
      <p:sp>
        <p:nvSpPr>
          <p:cNvPr id="37" name="Content Placeholder 2">
            <a:extLst>
              <a:ext uri="{FF2B5EF4-FFF2-40B4-BE49-F238E27FC236}">
                <a16:creationId xmlns:a16="http://schemas.microsoft.com/office/drawing/2014/main" id="{334E8873-2A1D-4763-9620-271DA96D5314}"/>
              </a:ext>
            </a:extLst>
          </p:cNvPr>
          <p:cNvSpPr txBox="1">
            <a:spLocks/>
          </p:cNvSpPr>
          <p:nvPr/>
        </p:nvSpPr>
        <p:spPr>
          <a:xfrm>
            <a:off x="554148" y="2103515"/>
            <a:ext cx="2942564" cy="646331"/>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US" sz="1800" dirty="0">
                <a:cs typeface="Calibri"/>
              </a:rPr>
              <a:t>Goal #2: </a:t>
            </a:r>
            <a:r>
              <a:rPr lang="en-US" sz="1800" dirty="0">
                <a:solidFill>
                  <a:prstClr val="black"/>
                </a:solidFill>
              </a:rPr>
              <a:t>Not providing too much heat on mild days</a:t>
            </a:r>
          </a:p>
          <a:p>
            <a:pPr marL="0" indent="0">
              <a:buNone/>
            </a:pPr>
            <a:endParaRPr lang="en-US" sz="1800" dirty="0">
              <a:cs typeface="Calibri"/>
            </a:endParaRPr>
          </a:p>
        </p:txBody>
      </p:sp>
    </p:spTree>
    <p:extLst>
      <p:ext uri="{BB962C8B-B14F-4D97-AF65-F5344CB8AC3E}">
        <p14:creationId xmlns:p14="http://schemas.microsoft.com/office/powerpoint/2010/main" val="428546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par>
                                <p:cTn id="32" presetID="10" presetClass="entr" presetSubtype="0"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par>
                                <p:cTn id="35" presetID="10"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0" grpId="0" animBg="1"/>
      <p:bldP spid="21" grpId="0" animBg="1"/>
      <p:bldP spid="22" grpId="0" animBg="1"/>
      <p:bldP spid="26" grpId="0" animBg="1"/>
      <p:bldP spid="27" grpId="0" animBg="1"/>
      <p:bldP spid="28" grpId="0" animBg="1"/>
      <p:bldP spid="29" grpId="0" animBg="1"/>
      <p:bldP spid="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a:xfrm>
            <a:off x="628650" y="365130"/>
            <a:ext cx="7886700" cy="869976"/>
          </a:xfrm>
        </p:spPr>
        <p:txBody>
          <a:bodyPr>
            <a:normAutofit/>
          </a:bodyPr>
          <a:lstStyle/>
          <a:p>
            <a:r>
              <a:rPr lang="en-US" sz="3600">
                <a:latin typeface="Abadi" panose="020B0604020104020204" pitchFamily="34" charset="0"/>
              </a:rPr>
              <a:t>Heat Pump Selection and Sizing</a:t>
            </a:r>
          </a:p>
        </p:txBody>
      </p:sp>
      <p:sp>
        <p:nvSpPr>
          <p:cNvPr id="8" name="Slide Number Placeholder 4">
            <a:extLst>
              <a:ext uri="{FF2B5EF4-FFF2-40B4-BE49-F238E27FC236}">
                <a16:creationId xmlns:a16="http://schemas.microsoft.com/office/drawing/2014/main" id="{A8F3E42A-2878-4E49-ACA9-150A619299D8}"/>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EF0F600-4091-4EC9-846D-7D612EEB7D97}"/>
              </a:ext>
            </a:extLst>
          </p:cNvPr>
          <p:cNvSpPr txBox="1"/>
          <p:nvPr/>
        </p:nvSpPr>
        <p:spPr>
          <a:xfrm>
            <a:off x="2835798" y="2329465"/>
            <a:ext cx="5984112" cy="3754874"/>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Energy efficiency</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Heating – Heating Seasonal Performance Factor (HSPF):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&gt;10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is preferred</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Cooling – Seasonal Energy Efficiency Rating (SEER):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&gt;15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is preferred</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Manufacturer’s extended performance data has higher granularity of efficiency ratings that can help optimize the decision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Other features/functions</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Automation and controls</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Integrated back-up heat</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Noise rating</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Price – higher efficiency tends to be more expensive</a:t>
            </a:r>
          </a:p>
        </p:txBody>
      </p:sp>
      <p:sp>
        <p:nvSpPr>
          <p:cNvPr id="7" name="Content Placeholder 2">
            <a:extLst>
              <a:ext uri="{FF2B5EF4-FFF2-40B4-BE49-F238E27FC236}">
                <a16:creationId xmlns:a16="http://schemas.microsoft.com/office/drawing/2014/main" id="{EB427328-1762-4FA5-83CE-6B7BB7938A36}"/>
              </a:ext>
            </a:extLst>
          </p:cNvPr>
          <p:cNvSpPr txBox="1">
            <a:spLocks/>
          </p:cNvSpPr>
          <p:nvPr/>
        </p:nvSpPr>
        <p:spPr>
          <a:xfrm>
            <a:off x="735622" y="1518452"/>
            <a:ext cx="2690813" cy="593506"/>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Goal #3: Choose the right product for your need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9" name="Picture 6" descr="A picture containing icon&#10;&#10;Description automatically generated">
            <a:extLst>
              <a:ext uri="{FF2B5EF4-FFF2-40B4-BE49-F238E27FC236}">
                <a16:creationId xmlns:a16="http://schemas.microsoft.com/office/drawing/2014/main" id="{7EB4CD48-5C46-4509-B87D-27E9DF5BB7FC}"/>
              </a:ext>
            </a:extLst>
          </p:cNvPr>
          <p:cNvPicPr>
            <a:picLocks noChangeAspect="1"/>
          </p:cNvPicPr>
          <p:nvPr/>
        </p:nvPicPr>
        <p:blipFill>
          <a:blip r:embed="rId3"/>
          <a:stretch>
            <a:fillRect/>
          </a:stretch>
        </p:blipFill>
        <p:spPr>
          <a:xfrm>
            <a:off x="503461" y="2634188"/>
            <a:ext cx="2581001" cy="3053096"/>
          </a:xfrm>
          <a:prstGeom prst="rect">
            <a:avLst/>
          </a:prstGeom>
        </p:spPr>
      </p:pic>
    </p:spTree>
    <p:extLst>
      <p:ext uri="{BB962C8B-B14F-4D97-AF65-F5344CB8AC3E}">
        <p14:creationId xmlns:p14="http://schemas.microsoft.com/office/powerpoint/2010/main" val="14035179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lose up of text on a black background&#10;&#10;Description automatically generated">
            <a:extLst>
              <a:ext uri="{FF2B5EF4-FFF2-40B4-BE49-F238E27FC236}">
                <a16:creationId xmlns:a16="http://schemas.microsoft.com/office/drawing/2014/main" id="{5160E57E-91CA-48C2-B053-2BE7827BB5C1}"/>
              </a:ext>
            </a:extLst>
          </p:cNvPr>
          <p:cNvPicPr>
            <a:picLocks noChangeAspect="1"/>
          </p:cNvPicPr>
          <p:nvPr/>
        </p:nvPicPr>
        <p:blipFill rotWithShape="1">
          <a:blip r:embed="rId3"/>
          <a:srcRect t="9548"/>
          <a:stretch/>
        </p:blipFill>
        <p:spPr>
          <a:xfrm>
            <a:off x="966498" y="1353077"/>
            <a:ext cx="7211003" cy="4883367"/>
          </a:xfrm>
          <a:prstGeom prst="rect">
            <a:avLst/>
          </a:prstGeom>
        </p:spPr>
      </p:pic>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p:txBody>
          <a:bodyPr>
            <a:noAutofit/>
          </a:bodyPr>
          <a:lstStyle/>
          <a:p>
            <a:pPr>
              <a:spcBef>
                <a:spcPts val="600"/>
              </a:spcBef>
            </a:pPr>
            <a:r>
              <a:rPr lang="en-US" sz="3600" dirty="0">
                <a:latin typeface="Abadi" panose="020B0604020104020204" pitchFamily="34" charset="0"/>
              </a:rPr>
              <a:t>Heat Pump Selection and Sizing</a:t>
            </a:r>
            <a:br>
              <a:rPr lang="en-US" sz="3200" dirty="0">
                <a:latin typeface="Abadi" panose="020B0604020104020204" pitchFamily="34" charset="0"/>
              </a:rPr>
            </a:br>
            <a:r>
              <a:rPr lang="en-US" sz="2800" dirty="0">
                <a:latin typeface="Abadi" panose="020B0604020104020204" pitchFamily="34" charset="0"/>
              </a:rPr>
              <a:t>Multi-Zone or Multi-Split Design</a:t>
            </a:r>
            <a:endParaRPr lang="en-US" sz="3200" dirty="0">
              <a:latin typeface="Abadi" panose="020B0604020104020204" pitchFamily="34" charset="0"/>
            </a:endParaRPr>
          </a:p>
        </p:txBody>
      </p:sp>
      <p:sp>
        <p:nvSpPr>
          <p:cNvPr id="6" name="Slide Number Placeholder 4">
            <a:extLst>
              <a:ext uri="{FF2B5EF4-FFF2-40B4-BE49-F238E27FC236}">
                <a16:creationId xmlns:a16="http://schemas.microsoft.com/office/drawing/2014/main" id="{2FF608AF-5F3C-4A67-A918-8C983569FAED}"/>
              </a:ext>
            </a:extLst>
          </p:cNvPr>
          <p:cNvSpPr>
            <a:spLocks noGrp="1"/>
          </p:cNvSpPr>
          <p:nvPr>
            <p:ph type="sldNum" sz="quarter" idx="4"/>
          </p:nvPr>
        </p:nvSpPr>
        <p:spPr/>
        <p:txBody>
          <a:bodyPr/>
          <a:lstStyle/>
          <a:p>
            <a:fld id="{E6166F9C-AA76-49A4-852C-289CB63A6674}" type="slidenum">
              <a:rPr lang="en-US" smtClean="0"/>
              <a:t>39</a:t>
            </a:fld>
            <a:endParaRPr lang="en-US"/>
          </a:p>
        </p:txBody>
      </p:sp>
    </p:spTree>
    <p:extLst>
      <p:ext uri="{BB962C8B-B14F-4D97-AF65-F5344CB8AC3E}">
        <p14:creationId xmlns:p14="http://schemas.microsoft.com/office/powerpoint/2010/main" val="1968420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Text, icon&#10;&#10;Description automatically generated">
            <a:extLst>
              <a:ext uri="{FF2B5EF4-FFF2-40B4-BE49-F238E27FC236}">
                <a16:creationId xmlns:a16="http://schemas.microsoft.com/office/drawing/2014/main" id="{26D9C0AC-67F0-4459-90C5-90C393BC9D5D}"/>
              </a:ext>
            </a:extLst>
          </p:cNvPr>
          <p:cNvPicPr>
            <a:picLocks noChangeAspect="1"/>
          </p:cNvPicPr>
          <p:nvPr/>
        </p:nvPicPr>
        <p:blipFill>
          <a:blip r:embed="rId3"/>
          <a:stretch>
            <a:fillRect/>
          </a:stretch>
        </p:blipFill>
        <p:spPr>
          <a:xfrm>
            <a:off x="4898266" y="3490643"/>
            <a:ext cx="2399522" cy="2834640"/>
          </a:xfrm>
          <a:prstGeom prst="rect">
            <a:avLst/>
          </a:prstGeom>
        </p:spPr>
      </p:pic>
      <p:sp>
        <p:nvSpPr>
          <p:cNvPr id="2" name="Title 1">
            <a:extLst>
              <a:ext uri="{FF2B5EF4-FFF2-40B4-BE49-F238E27FC236}">
                <a16:creationId xmlns:a16="http://schemas.microsoft.com/office/drawing/2014/main" id="{19973760-C6AA-4E67-BD83-E13B57B3CE8A}"/>
              </a:ext>
            </a:extLst>
          </p:cNvPr>
          <p:cNvSpPr>
            <a:spLocks noGrp="1"/>
          </p:cNvSpPr>
          <p:nvPr>
            <p:ph type="ctrTitle"/>
          </p:nvPr>
        </p:nvSpPr>
        <p:spPr>
          <a:xfrm>
            <a:off x="685800" y="719148"/>
            <a:ext cx="7772400" cy="2151116"/>
          </a:xfrm>
        </p:spPr>
        <p:txBody>
          <a:bodyPr>
            <a:normAutofit/>
          </a:bodyPr>
          <a:lstStyle/>
          <a:p>
            <a:pPr algn="ctr"/>
            <a:r>
              <a:rPr lang="en-US" sz="4800" dirty="0">
                <a:latin typeface="Abadi" panose="020B0604020104020204" pitchFamily="34" charset="0"/>
              </a:rPr>
              <a:t>Part 1</a:t>
            </a:r>
            <a:br>
              <a:rPr lang="en-US" sz="4800" dirty="0">
                <a:latin typeface="Abadi" panose="020B0604020104020204" pitchFamily="34" charset="0"/>
              </a:rPr>
            </a:br>
            <a:r>
              <a:rPr lang="en-US" sz="4800" dirty="0">
                <a:latin typeface="Abadi" panose="020B0604020104020204" pitchFamily="34" charset="0"/>
              </a:rPr>
              <a:t>Basic Principles of Heat Pump Operations</a:t>
            </a:r>
          </a:p>
        </p:txBody>
      </p:sp>
      <p:pic>
        <p:nvPicPr>
          <p:cNvPr id="3" name="Picture 2" descr="A computer generated image of a satellite&#10;&#10;Description automatically generated">
            <a:extLst>
              <a:ext uri="{FF2B5EF4-FFF2-40B4-BE49-F238E27FC236}">
                <a16:creationId xmlns:a16="http://schemas.microsoft.com/office/drawing/2014/main" id="{A45919AA-25C0-9C2D-15FA-6E7D04CCBE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790" y="3482203"/>
            <a:ext cx="2399522" cy="2843080"/>
          </a:xfrm>
          <a:prstGeom prst="rect">
            <a:avLst/>
          </a:prstGeom>
        </p:spPr>
      </p:pic>
    </p:spTree>
    <p:extLst>
      <p:ext uri="{BB962C8B-B14F-4D97-AF65-F5344CB8AC3E}">
        <p14:creationId xmlns:p14="http://schemas.microsoft.com/office/powerpoint/2010/main" val="37181007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73760-C6AA-4E67-BD83-E13B57B3CE8A}"/>
              </a:ext>
            </a:extLst>
          </p:cNvPr>
          <p:cNvSpPr>
            <a:spLocks noGrp="1"/>
          </p:cNvSpPr>
          <p:nvPr>
            <p:ph type="ctrTitle"/>
          </p:nvPr>
        </p:nvSpPr>
        <p:spPr>
          <a:xfrm>
            <a:off x="685800" y="825624"/>
            <a:ext cx="7772400" cy="2103496"/>
          </a:xfrm>
        </p:spPr>
        <p:txBody>
          <a:bodyPr>
            <a:normAutofit/>
          </a:bodyPr>
          <a:lstStyle/>
          <a:p>
            <a:r>
              <a:rPr lang="en-US" sz="4800" dirty="0">
                <a:latin typeface="Abadi"/>
              </a:rPr>
              <a:t>Part 4</a:t>
            </a:r>
            <a:br>
              <a:rPr lang="en-US" sz="4800" dirty="0">
                <a:latin typeface="Abadi"/>
              </a:rPr>
            </a:br>
            <a:r>
              <a:rPr lang="en-US" sz="4800" dirty="0">
                <a:latin typeface="Abadi"/>
              </a:rPr>
              <a:t>System Design Options and Considerations</a:t>
            </a:r>
          </a:p>
        </p:txBody>
      </p:sp>
      <p:pic>
        <p:nvPicPr>
          <p:cNvPr id="4" name="Picture 8" descr="Text, icon&#10;&#10;Description automatically generated">
            <a:extLst>
              <a:ext uri="{FF2B5EF4-FFF2-40B4-BE49-F238E27FC236}">
                <a16:creationId xmlns:a16="http://schemas.microsoft.com/office/drawing/2014/main" id="{75EA15AA-7188-4229-BFD1-17DB7158D2B8}"/>
              </a:ext>
            </a:extLst>
          </p:cNvPr>
          <p:cNvPicPr>
            <a:picLocks noChangeAspect="1"/>
          </p:cNvPicPr>
          <p:nvPr/>
        </p:nvPicPr>
        <p:blipFill>
          <a:blip r:embed="rId2"/>
          <a:stretch>
            <a:fillRect/>
          </a:stretch>
        </p:blipFill>
        <p:spPr>
          <a:xfrm>
            <a:off x="4898266" y="3490643"/>
            <a:ext cx="2399522" cy="2834640"/>
          </a:xfrm>
          <a:prstGeom prst="rect">
            <a:avLst/>
          </a:prstGeom>
        </p:spPr>
      </p:pic>
      <p:pic>
        <p:nvPicPr>
          <p:cNvPr id="3" name="Picture 2" descr="A computer generated image of a satellite&#10;&#10;Description automatically generated">
            <a:extLst>
              <a:ext uri="{FF2B5EF4-FFF2-40B4-BE49-F238E27FC236}">
                <a16:creationId xmlns:a16="http://schemas.microsoft.com/office/drawing/2014/main" id="{627E4516-ADCA-D93B-F94E-2CE8805057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790" y="3482203"/>
            <a:ext cx="2399522" cy="2843080"/>
          </a:xfrm>
          <a:prstGeom prst="rect">
            <a:avLst/>
          </a:prstGeom>
        </p:spPr>
      </p:pic>
    </p:spTree>
    <p:extLst>
      <p:ext uri="{BB962C8B-B14F-4D97-AF65-F5344CB8AC3E}">
        <p14:creationId xmlns:p14="http://schemas.microsoft.com/office/powerpoint/2010/main" val="3080379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a:extLst>
              <a:ext uri="{FF2B5EF4-FFF2-40B4-BE49-F238E27FC236}">
                <a16:creationId xmlns:a16="http://schemas.microsoft.com/office/drawing/2014/main" id="{50689C7D-6E12-47A3-B50F-3CEFE6DC417F}"/>
              </a:ext>
            </a:extLst>
          </p:cNvPr>
          <p:cNvGraphicFramePr>
            <a:graphicFrameLocks noGrp="1"/>
          </p:cNvGraphicFramePr>
          <p:nvPr>
            <p:ph idx="1"/>
            <p:extLst>
              <p:ext uri="{D42A27DB-BD31-4B8C-83A1-F6EECF244321}">
                <p14:modId xmlns:p14="http://schemas.microsoft.com/office/powerpoint/2010/main" val="2713010962"/>
              </p:ext>
            </p:extLst>
          </p:nvPr>
        </p:nvGraphicFramePr>
        <p:xfrm>
          <a:off x="628650" y="1454150"/>
          <a:ext cx="7886700" cy="4722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D18761E1-6438-403D-9366-E9788666C0C7}"/>
              </a:ext>
            </a:extLst>
          </p:cNvPr>
          <p:cNvSpPr>
            <a:spLocks noGrp="1"/>
          </p:cNvSpPr>
          <p:nvPr>
            <p:ph type="title"/>
          </p:nvPr>
        </p:nvSpPr>
        <p:spPr/>
        <p:txBody>
          <a:bodyPr>
            <a:normAutofit fontScale="90000"/>
          </a:bodyPr>
          <a:lstStyle/>
          <a:p>
            <a:r>
              <a:rPr lang="en-US" dirty="0">
                <a:latin typeface="Abadi" panose="020B0604020104020204" pitchFamily="34" charset="0"/>
              </a:rPr>
              <a:t>System Design Options</a:t>
            </a:r>
            <a:br>
              <a:rPr lang="en-US" sz="4000" dirty="0">
                <a:latin typeface="Abadi" panose="020B0604020104020204" pitchFamily="34" charset="0"/>
              </a:rPr>
            </a:br>
            <a:r>
              <a:rPr lang="en-US" sz="3600" dirty="0">
                <a:latin typeface="Abadi" panose="020B0604020104020204" pitchFamily="34" charset="0"/>
              </a:rPr>
              <a:t>Learning Outcomes</a:t>
            </a:r>
            <a:endParaRPr lang="en-US" sz="4000" dirty="0">
              <a:latin typeface="Abadi" panose="020B0604020104020204" pitchFamily="34" charset="0"/>
            </a:endParaRPr>
          </a:p>
        </p:txBody>
      </p:sp>
      <p:sp>
        <p:nvSpPr>
          <p:cNvPr id="4" name="Slide Number Placeholder 4">
            <a:extLst>
              <a:ext uri="{FF2B5EF4-FFF2-40B4-BE49-F238E27FC236}">
                <a16:creationId xmlns:a16="http://schemas.microsoft.com/office/drawing/2014/main" id="{A429D324-4FBA-4AE4-A6F6-B60F2C1B113B}"/>
              </a:ext>
            </a:extLst>
          </p:cNvPr>
          <p:cNvSpPr>
            <a:spLocks noGrp="1"/>
          </p:cNvSpPr>
          <p:nvPr>
            <p:ph type="sldNum" sz="quarter" idx="4"/>
          </p:nvPr>
        </p:nvSpPr>
        <p:spPr/>
        <p:txBody>
          <a:bodyPr/>
          <a:lstStyle/>
          <a:p>
            <a:fld id="{E6166F9C-AA76-49A4-852C-289CB63A6674}" type="slidenum">
              <a:rPr lang="en-US" smtClean="0"/>
              <a:t>41</a:t>
            </a:fld>
            <a:endParaRPr lang="en-US"/>
          </a:p>
        </p:txBody>
      </p:sp>
    </p:spTree>
    <p:extLst>
      <p:ext uri="{BB962C8B-B14F-4D97-AF65-F5344CB8AC3E}">
        <p14:creationId xmlns:p14="http://schemas.microsoft.com/office/powerpoint/2010/main" val="25696290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Icon&#10;&#10;Description automatically generated">
            <a:extLst>
              <a:ext uri="{FF2B5EF4-FFF2-40B4-BE49-F238E27FC236}">
                <a16:creationId xmlns:a16="http://schemas.microsoft.com/office/drawing/2014/main" id="{CACB8C79-C495-47A3-8260-679BAD5AD28C}"/>
              </a:ext>
            </a:extLst>
          </p:cNvPr>
          <p:cNvPicPr>
            <a:picLocks noChangeAspect="1"/>
          </p:cNvPicPr>
          <p:nvPr/>
        </p:nvPicPr>
        <p:blipFill>
          <a:blip r:embed="rId3"/>
          <a:stretch>
            <a:fillRect/>
          </a:stretch>
        </p:blipFill>
        <p:spPr>
          <a:xfrm>
            <a:off x="1203204" y="2886263"/>
            <a:ext cx="2368114" cy="2894346"/>
          </a:xfrm>
          <a:prstGeom prst="rect">
            <a:avLst/>
          </a:prstGeom>
        </p:spPr>
      </p:pic>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rmAutofit fontScale="90000"/>
          </a:bodyPr>
          <a:lstStyle/>
          <a:p>
            <a:r>
              <a:rPr lang="en-US" sz="4000" dirty="0">
                <a:latin typeface="Abadi" panose="020B0604020104020204" pitchFamily="34" charset="0"/>
              </a:rPr>
              <a:t>Design Intention #1 </a:t>
            </a:r>
            <a:br>
              <a:rPr lang="en-US" sz="4000" dirty="0">
                <a:latin typeface="Abadi" panose="020B0604020104020204" pitchFamily="34" charset="0"/>
              </a:rPr>
            </a:br>
            <a:r>
              <a:rPr lang="en-US" sz="3200" dirty="0">
                <a:latin typeface="Abadi" panose="020B0604020104020204" pitchFamily="34" charset="0"/>
              </a:rPr>
              <a:t>Displacement vs. Replacement</a:t>
            </a:r>
            <a:endParaRPr lang="en-US" sz="4000" dirty="0">
              <a:latin typeface="Abadi" panose="020B0604020104020204" pitchFamily="34" charset="0"/>
            </a:endParaRPr>
          </a:p>
        </p:txBody>
      </p:sp>
      <p:sp>
        <p:nvSpPr>
          <p:cNvPr id="3" name="Content Placeholder 2">
            <a:extLst>
              <a:ext uri="{FF2B5EF4-FFF2-40B4-BE49-F238E27FC236}">
                <a16:creationId xmlns:a16="http://schemas.microsoft.com/office/drawing/2014/main" id="{1F295925-18CD-42E7-A3AD-13945B05120D}"/>
              </a:ext>
            </a:extLst>
          </p:cNvPr>
          <p:cNvSpPr>
            <a:spLocks noGrp="1"/>
          </p:cNvSpPr>
          <p:nvPr>
            <p:ph sz="half" idx="1"/>
          </p:nvPr>
        </p:nvSpPr>
        <p:spPr/>
        <p:txBody>
          <a:bodyPr>
            <a:normAutofit/>
          </a:bodyPr>
          <a:lstStyle/>
          <a:p>
            <a:r>
              <a:rPr lang="en-US" sz="1800" dirty="0"/>
              <a:t>Only heat a portion of the home</a:t>
            </a:r>
          </a:p>
          <a:p>
            <a:r>
              <a:rPr lang="en-US" sz="1800" dirty="0"/>
              <a:t>Only serve a portion of the load</a:t>
            </a:r>
          </a:p>
          <a:p>
            <a:r>
              <a:rPr lang="en-US" sz="1800" dirty="0"/>
              <a:t>Leave or create supplemental heat</a:t>
            </a:r>
          </a:p>
          <a:p>
            <a:pPr marL="0" indent="0">
              <a:buNone/>
            </a:pPr>
            <a:endParaRPr lang="en-US" dirty="0"/>
          </a:p>
        </p:txBody>
      </p:sp>
      <p:sp>
        <p:nvSpPr>
          <p:cNvPr id="8" name="Content Placeholder 7">
            <a:extLst>
              <a:ext uri="{FF2B5EF4-FFF2-40B4-BE49-F238E27FC236}">
                <a16:creationId xmlns:a16="http://schemas.microsoft.com/office/drawing/2014/main" id="{74B9ABC4-C42C-4B06-9F43-5377310657BF}"/>
              </a:ext>
            </a:extLst>
          </p:cNvPr>
          <p:cNvSpPr>
            <a:spLocks noGrp="1"/>
          </p:cNvSpPr>
          <p:nvPr>
            <p:ph sz="half" idx="2"/>
          </p:nvPr>
        </p:nvSpPr>
        <p:spPr>
          <a:xfrm>
            <a:off x="4868301" y="1453896"/>
            <a:ext cx="3886200" cy="4718304"/>
          </a:xfrm>
        </p:spPr>
        <p:txBody>
          <a:bodyPr>
            <a:normAutofit/>
          </a:bodyPr>
          <a:lstStyle/>
          <a:p>
            <a:r>
              <a:rPr lang="en-US" sz="1800" dirty="0"/>
              <a:t>Heat the entire home at full load</a:t>
            </a:r>
          </a:p>
          <a:p>
            <a:r>
              <a:rPr lang="en-US" sz="1800" dirty="0"/>
              <a:t>Backup is optional</a:t>
            </a:r>
          </a:p>
        </p:txBody>
      </p:sp>
      <p:sp>
        <p:nvSpPr>
          <p:cNvPr id="12" name="Slide Number Placeholder 4">
            <a:extLst>
              <a:ext uri="{FF2B5EF4-FFF2-40B4-BE49-F238E27FC236}">
                <a16:creationId xmlns:a16="http://schemas.microsoft.com/office/drawing/2014/main" id="{75F0DF45-6677-4B7B-BE4E-03D76929C513}"/>
              </a:ext>
            </a:extLst>
          </p:cNvPr>
          <p:cNvSpPr>
            <a:spLocks noGrp="1"/>
          </p:cNvSpPr>
          <p:nvPr>
            <p:ph type="sldNum" sz="quarter" idx="4"/>
          </p:nvPr>
        </p:nvSpPr>
        <p:spPr/>
        <p:txBody>
          <a:bodyPr/>
          <a:lstStyle/>
          <a:p>
            <a:fld id="{E6166F9C-AA76-49A4-852C-289CB63A6674}" type="slidenum">
              <a:rPr lang="en-US" smtClean="0"/>
              <a:t>42</a:t>
            </a:fld>
            <a:endParaRPr lang="en-US"/>
          </a:p>
        </p:txBody>
      </p:sp>
      <p:cxnSp>
        <p:nvCxnSpPr>
          <p:cNvPr id="4" name="Straight Connector 3">
            <a:extLst>
              <a:ext uri="{FF2B5EF4-FFF2-40B4-BE49-F238E27FC236}">
                <a16:creationId xmlns:a16="http://schemas.microsoft.com/office/drawing/2014/main" id="{4D55DEED-DD85-4583-B9F4-6D0953CF61CA}"/>
              </a:ext>
            </a:extLst>
          </p:cNvPr>
          <p:cNvCxnSpPr>
            <a:cxnSpLocks/>
          </p:cNvCxnSpPr>
          <p:nvPr/>
        </p:nvCxnSpPr>
        <p:spPr>
          <a:xfrm>
            <a:off x="4586068" y="1453896"/>
            <a:ext cx="0" cy="5040569"/>
          </a:xfrm>
          <a:prstGeom prst="line">
            <a:avLst/>
          </a:prstGeom>
        </p:spPr>
        <p:style>
          <a:lnRef idx="3">
            <a:schemeClr val="accent3"/>
          </a:lnRef>
          <a:fillRef idx="0">
            <a:schemeClr val="accent3"/>
          </a:fillRef>
          <a:effectRef idx="2">
            <a:schemeClr val="accent3"/>
          </a:effectRef>
          <a:fontRef idx="minor">
            <a:schemeClr val="tx1"/>
          </a:fontRef>
        </p:style>
      </p:cxnSp>
      <p:pic>
        <p:nvPicPr>
          <p:cNvPr id="11" name="Picture 11" descr="Diagram, engineering drawing&#10;&#10;Description automatically generated">
            <a:extLst>
              <a:ext uri="{FF2B5EF4-FFF2-40B4-BE49-F238E27FC236}">
                <a16:creationId xmlns:a16="http://schemas.microsoft.com/office/drawing/2014/main" id="{D3FE0CE7-3339-439B-AE8A-94F31B20D2B5}"/>
              </a:ext>
            </a:extLst>
          </p:cNvPr>
          <p:cNvPicPr>
            <a:picLocks noChangeAspect="1"/>
          </p:cNvPicPr>
          <p:nvPr/>
        </p:nvPicPr>
        <p:blipFill>
          <a:blip r:embed="rId4"/>
          <a:stretch>
            <a:fillRect/>
          </a:stretch>
        </p:blipFill>
        <p:spPr>
          <a:xfrm>
            <a:off x="5390727" y="2886263"/>
            <a:ext cx="2363045" cy="2891830"/>
          </a:xfrm>
          <a:prstGeom prst="rect">
            <a:avLst/>
          </a:prstGeom>
        </p:spPr>
      </p:pic>
      <p:sp>
        <p:nvSpPr>
          <p:cNvPr id="9" name="TextBox 8">
            <a:extLst>
              <a:ext uri="{FF2B5EF4-FFF2-40B4-BE49-F238E27FC236}">
                <a16:creationId xmlns:a16="http://schemas.microsoft.com/office/drawing/2014/main" id="{BA647F85-D2AB-4F67-B2F0-69EC3EB26FC7}"/>
              </a:ext>
            </a:extLst>
          </p:cNvPr>
          <p:cNvSpPr txBox="1"/>
          <p:nvPr/>
        </p:nvSpPr>
        <p:spPr>
          <a:xfrm>
            <a:off x="5953125" y="5796184"/>
            <a:ext cx="1809750" cy="830997"/>
          </a:xfrm>
          <a:prstGeom prst="rect">
            <a:avLst/>
          </a:prstGeom>
          <a:noFill/>
        </p:spPr>
        <p:txBody>
          <a:bodyPr wrap="square" rtlCol="0">
            <a:spAutoFit/>
          </a:bodyPr>
          <a:lstStyle/>
          <a:p>
            <a:r>
              <a:rPr lang="en-US" sz="2400" dirty="0"/>
              <a:t>Replacement</a:t>
            </a:r>
          </a:p>
          <a:p>
            <a:pPr algn="ctr"/>
            <a:r>
              <a:rPr lang="en-US" sz="2400" dirty="0"/>
              <a:t>(Full Load)</a:t>
            </a:r>
          </a:p>
        </p:txBody>
      </p:sp>
      <p:sp>
        <p:nvSpPr>
          <p:cNvPr id="13" name="TextBox 12">
            <a:extLst>
              <a:ext uri="{FF2B5EF4-FFF2-40B4-BE49-F238E27FC236}">
                <a16:creationId xmlns:a16="http://schemas.microsoft.com/office/drawing/2014/main" id="{D48D3A84-4672-4355-8A33-F99866C247DE}"/>
              </a:ext>
            </a:extLst>
          </p:cNvPr>
          <p:cNvSpPr txBox="1"/>
          <p:nvPr/>
        </p:nvSpPr>
        <p:spPr>
          <a:xfrm>
            <a:off x="1425236" y="5796184"/>
            <a:ext cx="1924050" cy="830997"/>
          </a:xfrm>
          <a:prstGeom prst="rect">
            <a:avLst/>
          </a:prstGeom>
          <a:noFill/>
        </p:spPr>
        <p:txBody>
          <a:bodyPr wrap="square" rtlCol="0">
            <a:spAutoFit/>
          </a:bodyPr>
          <a:lstStyle/>
          <a:p>
            <a:r>
              <a:rPr lang="en-US" sz="2400" dirty="0"/>
              <a:t>Displacement</a:t>
            </a:r>
          </a:p>
          <a:p>
            <a:pPr algn="ctr"/>
            <a:r>
              <a:rPr lang="en-US" sz="2400" dirty="0"/>
              <a:t>(Partial Load)</a:t>
            </a:r>
          </a:p>
        </p:txBody>
      </p:sp>
    </p:spTree>
    <p:extLst>
      <p:ext uri="{BB962C8B-B14F-4D97-AF65-F5344CB8AC3E}">
        <p14:creationId xmlns:p14="http://schemas.microsoft.com/office/powerpoint/2010/main" val="41142504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rmAutofit fontScale="90000"/>
          </a:bodyPr>
          <a:lstStyle/>
          <a:p>
            <a:r>
              <a:rPr lang="en-US" sz="4000" dirty="0">
                <a:latin typeface="Abadi" panose="020B0604020104020204" pitchFamily="34" charset="0"/>
              </a:rPr>
              <a:t>Design Intention #2 </a:t>
            </a:r>
            <a:br>
              <a:rPr lang="en-US" sz="4000" dirty="0">
                <a:latin typeface="Abadi" panose="020B0604020104020204" pitchFamily="34" charset="0"/>
              </a:rPr>
            </a:br>
            <a:r>
              <a:rPr lang="en-US" sz="3200" dirty="0">
                <a:latin typeface="Abadi" panose="020B0604020104020204" pitchFamily="34" charset="0"/>
              </a:rPr>
              <a:t>Zonal vs. Whole Home</a:t>
            </a:r>
            <a:endParaRPr lang="en-US" sz="4000" dirty="0">
              <a:latin typeface="Abadi" panose="020B0604020104020204" pitchFamily="34" charset="0"/>
            </a:endParaRPr>
          </a:p>
        </p:txBody>
      </p:sp>
      <p:sp>
        <p:nvSpPr>
          <p:cNvPr id="3" name="Content Placeholder 2">
            <a:extLst>
              <a:ext uri="{FF2B5EF4-FFF2-40B4-BE49-F238E27FC236}">
                <a16:creationId xmlns:a16="http://schemas.microsoft.com/office/drawing/2014/main" id="{1F295925-18CD-42E7-A3AD-13945B05120D}"/>
              </a:ext>
            </a:extLst>
          </p:cNvPr>
          <p:cNvSpPr>
            <a:spLocks noGrp="1"/>
          </p:cNvSpPr>
          <p:nvPr>
            <p:ph sz="half" idx="1"/>
          </p:nvPr>
        </p:nvSpPr>
        <p:spPr/>
        <p:txBody>
          <a:bodyPr vert="horz" lIns="91440" tIns="45720" rIns="91440" bIns="45720" rtlCol="0" anchor="t">
            <a:normAutofit/>
          </a:bodyPr>
          <a:lstStyle/>
          <a:p>
            <a:r>
              <a:rPr lang="en-US" sz="1800" dirty="0"/>
              <a:t>The home is split into zones, each with its own heating</a:t>
            </a:r>
          </a:p>
          <a:p>
            <a:r>
              <a:rPr lang="en-US" sz="1800" dirty="0"/>
              <a:t>Each zone has its own thermostat and controls</a:t>
            </a:r>
            <a:endParaRPr lang="en-US" sz="1800" dirty="0">
              <a:cs typeface="Calibri"/>
            </a:endParaRPr>
          </a:p>
          <a:p>
            <a:r>
              <a:rPr lang="en-US" sz="1800" dirty="0"/>
              <a:t>Best for larger homes</a:t>
            </a:r>
            <a:endParaRPr lang="en-US" sz="1800" dirty="0">
              <a:cs typeface="Calibri"/>
            </a:endParaRPr>
          </a:p>
          <a:p>
            <a:r>
              <a:rPr lang="en-US" sz="1800" dirty="0"/>
              <a:t>Best for complicated layout</a:t>
            </a:r>
            <a:endParaRPr lang="en-US" sz="2400" dirty="0"/>
          </a:p>
        </p:txBody>
      </p:sp>
      <p:sp>
        <p:nvSpPr>
          <p:cNvPr id="8" name="Content Placeholder 7">
            <a:extLst>
              <a:ext uri="{FF2B5EF4-FFF2-40B4-BE49-F238E27FC236}">
                <a16:creationId xmlns:a16="http://schemas.microsoft.com/office/drawing/2014/main" id="{B11029F0-4B5B-44FD-A76E-3C81B81E8CB1}"/>
              </a:ext>
            </a:extLst>
          </p:cNvPr>
          <p:cNvSpPr>
            <a:spLocks noGrp="1"/>
          </p:cNvSpPr>
          <p:nvPr>
            <p:ph sz="half" idx="2"/>
          </p:nvPr>
        </p:nvSpPr>
        <p:spPr>
          <a:xfrm>
            <a:off x="4910505" y="1453896"/>
            <a:ext cx="3886200" cy="4718304"/>
          </a:xfrm>
        </p:spPr>
        <p:txBody>
          <a:bodyPr>
            <a:normAutofit/>
          </a:bodyPr>
          <a:lstStyle/>
          <a:p>
            <a:r>
              <a:rPr lang="en-US" sz="1800" dirty="0"/>
              <a:t>One thermostat controls the entire home</a:t>
            </a:r>
          </a:p>
          <a:p>
            <a:r>
              <a:rPr lang="en-US" sz="1800" dirty="0"/>
              <a:t>Best for smaller homes of simple geometry </a:t>
            </a:r>
            <a:endParaRPr lang="en-US" sz="1800" dirty="0">
              <a:cs typeface="Calibri"/>
            </a:endParaRPr>
          </a:p>
          <a:p>
            <a:r>
              <a:rPr lang="en-US" sz="1800" dirty="0"/>
              <a:t>Best with ducted systems</a:t>
            </a:r>
            <a:endParaRPr lang="en-US" sz="1800" dirty="0">
              <a:cs typeface="Calibri"/>
            </a:endParaRPr>
          </a:p>
          <a:p>
            <a:endParaRPr lang="en-US" sz="2000" dirty="0"/>
          </a:p>
        </p:txBody>
      </p:sp>
      <p:sp>
        <p:nvSpPr>
          <p:cNvPr id="13" name="Slide Number Placeholder 4">
            <a:extLst>
              <a:ext uri="{FF2B5EF4-FFF2-40B4-BE49-F238E27FC236}">
                <a16:creationId xmlns:a16="http://schemas.microsoft.com/office/drawing/2014/main" id="{4B6BD83E-5E40-431B-8F09-DBE1C3E324A4}"/>
              </a:ext>
            </a:extLst>
          </p:cNvPr>
          <p:cNvSpPr>
            <a:spLocks noGrp="1"/>
          </p:cNvSpPr>
          <p:nvPr>
            <p:ph type="sldNum" sz="quarter" idx="4"/>
          </p:nvPr>
        </p:nvSpPr>
        <p:spPr/>
        <p:txBody>
          <a:bodyPr/>
          <a:lstStyle/>
          <a:p>
            <a:fld id="{E6166F9C-AA76-49A4-852C-289CB63A6674}" type="slidenum">
              <a:rPr lang="en-US" smtClean="0"/>
              <a:t>43</a:t>
            </a:fld>
            <a:endParaRPr lang="en-US"/>
          </a:p>
        </p:txBody>
      </p:sp>
      <p:pic>
        <p:nvPicPr>
          <p:cNvPr id="12" name="Picture 12" descr="Icon&#10;&#10;Description automatically generated">
            <a:extLst>
              <a:ext uri="{FF2B5EF4-FFF2-40B4-BE49-F238E27FC236}">
                <a16:creationId xmlns:a16="http://schemas.microsoft.com/office/drawing/2014/main" id="{7D5E01C7-F1A6-4029-8A45-FF3F16963D61}"/>
              </a:ext>
            </a:extLst>
          </p:cNvPr>
          <p:cNvPicPr>
            <a:picLocks noChangeAspect="1"/>
          </p:cNvPicPr>
          <p:nvPr/>
        </p:nvPicPr>
        <p:blipFill>
          <a:blip r:embed="rId2"/>
          <a:stretch>
            <a:fillRect/>
          </a:stretch>
        </p:blipFill>
        <p:spPr>
          <a:xfrm>
            <a:off x="5616286" y="3654115"/>
            <a:ext cx="1911928" cy="2344405"/>
          </a:xfrm>
          <a:prstGeom prst="rect">
            <a:avLst/>
          </a:prstGeom>
        </p:spPr>
      </p:pic>
      <p:pic>
        <p:nvPicPr>
          <p:cNvPr id="11" name="Picture 4" descr="Icon&#10;&#10;Description automatically generated">
            <a:extLst>
              <a:ext uri="{FF2B5EF4-FFF2-40B4-BE49-F238E27FC236}">
                <a16:creationId xmlns:a16="http://schemas.microsoft.com/office/drawing/2014/main" id="{74E43F8D-8822-43A9-B337-0C72B9D3DBED}"/>
              </a:ext>
            </a:extLst>
          </p:cNvPr>
          <p:cNvPicPr>
            <a:picLocks noChangeAspect="1"/>
          </p:cNvPicPr>
          <p:nvPr/>
        </p:nvPicPr>
        <p:blipFill>
          <a:blip r:embed="rId3"/>
          <a:stretch>
            <a:fillRect/>
          </a:stretch>
        </p:blipFill>
        <p:spPr>
          <a:xfrm>
            <a:off x="1248822" y="3488815"/>
            <a:ext cx="2276877" cy="2688148"/>
          </a:xfrm>
          <a:prstGeom prst="rect">
            <a:avLst/>
          </a:prstGeom>
        </p:spPr>
      </p:pic>
      <p:cxnSp>
        <p:nvCxnSpPr>
          <p:cNvPr id="4" name="Straight Connector 3">
            <a:extLst>
              <a:ext uri="{FF2B5EF4-FFF2-40B4-BE49-F238E27FC236}">
                <a16:creationId xmlns:a16="http://schemas.microsoft.com/office/drawing/2014/main" id="{4D55DEED-DD85-4583-B9F4-6D0953CF61CA}"/>
              </a:ext>
            </a:extLst>
          </p:cNvPr>
          <p:cNvCxnSpPr>
            <a:cxnSpLocks/>
          </p:cNvCxnSpPr>
          <p:nvPr/>
        </p:nvCxnSpPr>
        <p:spPr>
          <a:xfrm>
            <a:off x="4572000" y="1453896"/>
            <a:ext cx="0" cy="4668840"/>
          </a:xfrm>
          <a:prstGeom prst="line">
            <a:avLst/>
          </a:prstGeom>
        </p:spPr>
        <p:style>
          <a:lnRef idx="3">
            <a:schemeClr val="accent3"/>
          </a:lnRef>
          <a:fillRef idx="0">
            <a:schemeClr val="accent3"/>
          </a:fillRef>
          <a:effectRef idx="2">
            <a:schemeClr val="accent3"/>
          </a:effectRef>
          <a:fontRef idx="minor">
            <a:schemeClr val="tx1"/>
          </a:fontRef>
        </p:style>
      </p:cxnSp>
      <p:sp>
        <p:nvSpPr>
          <p:cNvPr id="7" name="Content Placeholder 2">
            <a:extLst>
              <a:ext uri="{FF2B5EF4-FFF2-40B4-BE49-F238E27FC236}">
                <a16:creationId xmlns:a16="http://schemas.microsoft.com/office/drawing/2014/main" id="{52B66D55-B4AD-42D8-A303-32BF0D0590A8}"/>
              </a:ext>
            </a:extLst>
          </p:cNvPr>
          <p:cNvSpPr txBox="1">
            <a:spLocks/>
          </p:cNvSpPr>
          <p:nvPr/>
        </p:nvSpPr>
        <p:spPr>
          <a:xfrm>
            <a:off x="4864969" y="1935165"/>
            <a:ext cx="3748037"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p>
          <a:p>
            <a:endParaRPr lang="en-US"/>
          </a:p>
        </p:txBody>
      </p:sp>
      <p:sp>
        <p:nvSpPr>
          <p:cNvPr id="14" name="TextBox 13">
            <a:extLst>
              <a:ext uri="{FF2B5EF4-FFF2-40B4-BE49-F238E27FC236}">
                <a16:creationId xmlns:a16="http://schemas.microsoft.com/office/drawing/2014/main" id="{E71377F2-0E37-4CE6-815F-DB74FC4534DA}"/>
              </a:ext>
            </a:extLst>
          </p:cNvPr>
          <p:cNvSpPr txBox="1"/>
          <p:nvPr/>
        </p:nvSpPr>
        <p:spPr>
          <a:xfrm>
            <a:off x="5662983" y="6036725"/>
            <a:ext cx="2152011" cy="461665"/>
          </a:xfrm>
          <a:prstGeom prst="rect">
            <a:avLst/>
          </a:prstGeom>
          <a:noFill/>
        </p:spPr>
        <p:txBody>
          <a:bodyPr wrap="square" rtlCol="0">
            <a:spAutoFit/>
          </a:bodyPr>
          <a:lstStyle/>
          <a:p>
            <a:pPr algn="ctr"/>
            <a:r>
              <a:rPr lang="en-US" sz="2400" dirty="0"/>
              <a:t>Whole Home</a:t>
            </a:r>
          </a:p>
        </p:txBody>
      </p:sp>
      <p:sp>
        <p:nvSpPr>
          <p:cNvPr id="15" name="TextBox 14">
            <a:extLst>
              <a:ext uri="{FF2B5EF4-FFF2-40B4-BE49-F238E27FC236}">
                <a16:creationId xmlns:a16="http://schemas.microsoft.com/office/drawing/2014/main" id="{EC194E61-9EA7-45CB-B436-65416A01EEE7}"/>
              </a:ext>
            </a:extLst>
          </p:cNvPr>
          <p:cNvSpPr txBox="1"/>
          <p:nvPr/>
        </p:nvSpPr>
        <p:spPr>
          <a:xfrm>
            <a:off x="1923541" y="6032800"/>
            <a:ext cx="927438" cy="461665"/>
          </a:xfrm>
          <a:prstGeom prst="rect">
            <a:avLst/>
          </a:prstGeom>
          <a:noFill/>
        </p:spPr>
        <p:txBody>
          <a:bodyPr wrap="square" rtlCol="0">
            <a:spAutoFit/>
          </a:bodyPr>
          <a:lstStyle/>
          <a:p>
            <a:r>
              <a:rPr lang="en-US" sz="2400" dirty="0"/>
              <a:t>Zonal</a:t>
            </a:r>
          </a:p>
        </p:txBody>
      </p:sp>
    </p:spTree>
    <p:extLst>
      <p:ext uri="{BB962C8B-B14F-4D97-AF65-F5344CB8AC3E}">
        <p14:creationId xmlns:p14="http://schemas.microsoft.com/office/powerpoint/2010/main" val="5171210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rmAutofit fontScale="90000"/>
          </a:bodyPr>
          <a:lstStyle/>
          <a:p>
            <a:r>
              <a:rPr lang="en-US" sz="4000" dirty="0">
                <a:latin typeface="Abadi" panose="020B0604020104020204" pitchFamily="34" charset="0"/>
              </a:rPr>
              <a:t>Design Options</a:t>
            </a:r>
            <a:br>
              <a:rPr lang="en-US" sz="4000" dirty="0">
                <a:latin typeface="Abadi" panose="020B0604020104020204" pitchFamily="34" charset="0"/>
              </a:rPr>
            </a:br>
            <a:r>
              <a:rPr lang="en-US" sz="3200" dirty="0">
                <a:latin typeface="Abadi" panose="020B0604020104020204" pitchFamily="34" charset="0"/>
              </a:rPr>
              <a:t>Ducted vs. Ductless</a:t>
            </a:r>
            <a:endParaRPr lang="en-US" sz="4000" dirty="0">
              <a:latin typeface="Abadi" panose="020B0604020104020204" pitchFamily="34" charset="0"/>
            </a:endParaRPr>
          </a:p>
        </p:txBody>
      </p:sp>
      <p:sp>
        <p:nvSpPr>
          <p:cNvPr id="3" name="Content Placeholder 2">
            <a:extLst>
              <a:ext uri="{FF2B5EF4-FFF2-40B4-BE49-F238E27FC236}">
                <a16:creationId xmlns:a16="http://schemas.microsoft.com/office/drawing/2014/main" id="{1F295925-18CD-42E7-A3AD-13945B05120D}"/>
              </a:ext>
            </a:extLst>
          </p:cNvPr>
          <p:cNvSpPr>
            <a:spLocks noGrp="1"/>
          </p:cNvSpPr>
          <p:nvPr>
            <p:ph sz="half" idx="1"/>
          </p:nvPr>
        </p:nvSpPr>
        <p:spPr/>
        <p:txBody>
          <a:bodyPr>
            <a:normAutofit/>
          </a:bodyPr>
          <a:lstStyle/>
          <a:p>
            <a:r>
              <a:rPr lang="en-US" sz="1800" dirty="0"/>
              <a:t>Heat is distributed to each room through ducts</a:t>
            </a:r>
          </a:p>
          <a:p>
            <a:r>
              <a:rPr lang="en-US" sz="1800" dirty="0"/>
              <a:t>Best for replacement/full load scenarios</a:t>
            </a:r>
          </a:p>
        </p:txBody>
      </p:sp>
      <p:sp>
        <p:nvSpPr>
          <p:cNvPr id="10" name="Content Placeholder 9">
            <a:extLst>
              <a:ext uri="{FF2B5EF4-FFF2-40B4-BE49-F238E27FC236}">
                <a16:creationId xmlns:a16="http://schemas.microsoft.com/office/drawing/2014/main" id="{BD423504-9363-46B9-98C6-356DAD4D2FA9}"/>
              </a:ext>
            </a:extLst>
          </p:cNvPr>
          <p:cNvSpPr>
            <a:spLocks noGrp="1"/>
          </p:cNvSpPr>
          <p:nvPr>
            <p:ph sz="half" idx="2"/>
          </p:nvPr>
        </p:nvSpPr>
        <p:spPr>
          <a:xfrm>
            <a:off x="4910504" y="1453896"/>
            <a:ext cx="3886200" cy="4718304"/>
          </a:xfrm>
        </p:spPr>
        <p:txBody>
          <a:bodyPr/>
          <a:lstStyle/>
          <a:p>
            <a:r>
              <a:rPr lang="en-US" sz="1800" dirty="0"/>
              <a:t>Individual heat pump </a:t>
            </a:r>
            <a:r>
              <a:rPr lang="en-US" sz="1800" i="1" dirty="0"/>
              <a:t>heads</a:t>
            </a:r>
            <a:r>
              <a:rPr lang="en-US" sz="1800" dirty="0"/>
              <a:t> in strategic locations </a:t>
            </a:r>
          </a:p>
          <a:p>
            <a:r>
              <a:rPr lang="en-US" sz="1800" dirty="0"/>
              <a:t>Best for displacement/partial load</a:t>
            </a:r>
          </a:p>
          <a:p>
            <a:r>
              <a:rPr lang="en-US" sz="1800" dirty="0"/>
              <a:t>Best in simple home layouts</a:t>
            </a:r>
          </a:p>
          <a:p>
            <a:pPr marL="457200" lvl="1" indent="0">
              <a:buNone/>
            </a:pPr>
            <a:endParaRPr lang="en-US" sz="1600" dirty="0"/>
          </a:p>
          <a:p>
            <a:endParaRPr lang="en-US" sz="2000" dirty="0"/>
          </a:p>
          <a:p>
            <a:endParaRPr lang="en-US" dirty="0"/>
          </a:p>
          <a:p>
            <a:endParaRPr lang="en-US" dirty="0"/>
          </a:p>
        </p:txBody>
      </p:sp>
      <p:sp>
        <p:nvSpPr>
          <p:cNvPr id="11" name="Slide Number Placeholder 4">
            <a:extLst>
              <a:ext uri="{FF2B5EF4-FFF2-40B4-BE49-F238E27FC236}">
                <a16:creationId xmlns:a16="http://schemas.microsoft.com/office/drawing/2014/main" id="{26D71332-E82B-4281-80E4-BD044F8A05CF}"/>
              </a:ext>
            </a:extLst>
          </p:cNvPr>
          <p:cNvSpPr>
            <a:spLocks noGrp="1"/>
          </p:cNvSpPr>
          <p:nvPr>
            <p:ph type="sldNum" sz="quarter" idx="4"/>
          </p:nvPr>
        </p:nvSpPr>
        <p:spPr/>
        <p:txBody>
          <a:bodyPr/>
          <a:lstStyle/>
          <a:p>
            <a:fld id="{E6166F9C-AA76-49A4-852C-289CB63A6674}" type="slidenum">
              <a:rPr lang="en-US" smtClean="0"/>
              <a:t>44</a:t>
            </a:fld>
            <a:endParaRPr lang="en-US"/>
          </a:p>
        </p:txBody>
      </p:sp>
      <p:cxnSp>
        <p:nvCxnSpPr>
          <p:cNvPr id="4" name="Straight Connector 3">
            <a:extLst>
              <a:ext uri="{FF2B5EF4-FFF2-40B4-BE49-F238E27FC236}">
                <a16:creationId xmlns:a16="http://schemas.microsoft.com/office/drawing/2014/main" id="{4D55DEED-DD85-4583-B9F4-6D0953CF61CA}"/>
              </a:ext>
            </a:extLst>
          </p:cNvPr>
          <p:cNvCxnSpPr>
            <a:cxnSpLocks/>
          </p:cNvCxnSpPr>
          <p:nvPr/>
        </p:nvCxnSpPr>
        <p:spPr>
          <a:xfrm>
            <a:off x="4572000" y="1486175"/>
            <a:ext cx="0" cy="4914627"/>
          </a:xfrm>
          <a:prstGeom prst="line">
            <a:avLst/>
          </a:prstGeom>
        </p:spPr>
        <p:style>
          <a:lnRef idx="3">
            <a:schemeClr val="accent3"/>
          </a:lnRef>
          <a:fillRef idx="0">
            <a:schemeClr val="accent3"/>
          </a:fillRef>
          <a:effectRef idx="2">
            <a:schemeClr val="accent3"/>
          </a:effectRef>
          <a:fontRef idx="minor">
            <a:schemeClr val="tx1"/>
          </a:fontRef>
        </p:style>
      </p:cxnSp>
      <p:pic>
        <p:nvPicPr>
          <p:cNvPr id="8" name="Picture 8" descr="Text, icon&#10;&#10;Description automatically generated">
            <a:extLst>
              <a:ext uri="{FF2B5EF4-FFF2-40B4-BE49-F238E27FC236}">
                <a16:creationId xmlns:a16="http://schemas.microsoft.com/office/drawing/2014/main" id="{E46E6887-5534-4F6E-BAF7-4C472731D4C3}"/>
              </a:ext>
            </a:extLst>
          </p:cNvPr>
          <p:cNvPicPr>
            <a:picLocks noChangeAspect="1"/>
          </p:cNvPicPr>
          <p:nvPr/>
        </p:nvPicPr>
        <p:blipFill>
          <a:blip r:embed="rId3"/>
          <a:stretch>
            <a:fillRect/>
          </a:stretch>
        </p:blipFill>
        <p:spPr>
          <a:xfrm>
            <a:off x="5544677" y="3193176"/>
            <a:ext cx="2388620" cy="2821761"/>
          </a:xfrm>
          <a:prstGeom prst="rect">
            <a:avLst/>
          </a:prstGeom>
        </p:spPr>
      </p:pic>
      <p:sp>
        <p:nvSpPr>
          <p:cNvPr id="12" name="TextBox 11">
            <a:extLst>
              <a:ext uri="{FF2B5EF4-FFF2-40B4-BE49-F238E27FC236}">
                <a16:creationId xmlns:a16="http://schemas.microsoft.com/office/drawing/2014/main" id="{730FF561-298B-4D64-9043-6F1E0BC61D2F}"/>
              </a:ext>
            </a:extLst>
          </p:cNvPr>
          <p:cNvSpPr txBox="1"/>
          <p:nvPr/>
        </p:nvSpPr>
        <p:spPr>
          <a:xfrm>
            <a:off x="6205856" y="6037149"/>
            <a:ext cx="1304288" cy="461665"/>
          </a:xfrm>
          <a:prstGeom prst="rect">
            <a:avLst/>
          </a:prstGeom>
          <a:noFill/>
        </p:spPr>
        <p:txBody>
          <a:bodyPr wrap="square" rtlCol="0">
            <a:spAutoFit/>
          </a:bodyPr>
          <a:lstStyle/>
          <a:p>
            <a:r>
              <a:rPr lang="en-US" sz="2400" dirty="0"/>
              <a:t>Ductless</a:t>
            </a:r>
          </a:p>
        </p:txBody>
      </p:sp>
      <p:sp>
        <p:nvSpPr>
          <p:cNvPr id="13" name="TextBox 12">
            <a:extLst>
              <a:ext uri="{FF2B5EF4-FFF2-40B4-BE49-F238E27FC236}">
                <a16:creationId xmlns:a16="http://schemas.microsoft.com/office/drawing/2014/main" id="{50AA4944-2229-406B-B78A-7702D43F4D10}"/>
              </a:ext>
            </a:extLst>
          </p:cNvPr>
          <p:cNvSpPr txBox="1"/>
          <p:nvPr/>
        </p:nvSpPr>
        <p:spPr>
          <a:xfrm>
            <a:off x="1780342" y="6037149"/>
            <a:ext cx="1117938" cy="461665"/>
          </a:xfrm>
          <a:prstGeom prst="rect">
            <a:avLst/>
          </a:prstGeom>
          <a:noFill/>
        </p:spPr>
        <p:txBody>
          <a:bodyPr wrap="square" rtlCol="0">
            <a:spAutoFit/>
          </a:bodyPr>
          <a:lstStyle/>
          <a:p>
            <a:r>
              <a:rPr lang="en-US" sz="2400" dirty="0"/>
              <a:t>Ducted</a:t>
            </a:r>
          </a:p>
        </p:txBody>
      </p:sp>
      <p:pic>
        <p:nvPicPr>
          <p:cNvPr id="5" name="Picture 4" descr="A computer generated image of a satellite&#10;&#10;Description automatically generated">
            <a:extLst>
              <a:ext uri="{FF2B5EF4-FFF2-40B4-BE49-F238E27FC236}">
                <a16:creationId xmlns:a16="http://schemas.microsoft.com/office/drawing/2014/main" id="{E860FD8B-070E-7B65-C689-AB05F33FA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7718" y="3271970"/>
            <a:ext cx="2399522" cy="2843080"/>
          </a:xfrm>
          <a:prstGeom prst="rect">
            <a:avLst/>
          </a:prstGeom>
        </p:spPr>
      </p:pic>
    </p:spTree>
    <p:extLst>
      <p:ext uri="{BB962C8B-B14F-4D97-AF65-F5344CB8AC3E}">
        <p14:creationId xmlns:p14="http://schemas.microsoft.com/office/powerpoint/2010/main" val="28385275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a:xfrm>
            <a:off x="628650" y="223723"/>
            <a:ext cx="7886700" cy="980535"/>
          </a:xfrm>
        </p:spPr>
        <p:txBody>
          <a:bodyPr>
            <a:normAutofit/>
          </a:bodyPr>
          <a:lstStyle/>
          <a:p>
            <a:r>
              <a:rPr lang="en-US" sz="3600" dirty="0">
                <a:latin typeface="Abadi" panose="020B0604020104020204" pitchFamily="34" charset="0"/>
              </a:rPr>
              <a:t>Ductless Design Options </a:t>
            </a:r>
            <a:br>
              <a:rPr lang="en-US" sz="4000" dirty="0">
                <a:latin typeface="Abadi" panose="020B0604020104020204" pitchFamily="34" charset="0"/>
              </a:rPr>
            </a:br>
            <a:r>
              <a:rPr lang="en-US" sz="2800" dirty="0">
                <a:latin typeface="Abadi" panose="020B0604020104020204" pitchFamily="34" charset="0"/>
              </a:rPr>
              <a:t>Mini-Split vs. Multi-Split</a:t>
            </a:r>
            <a:endParaRPr lang="en-US" sz="4000" dirty="0">
              <a:latin typeface="Abadi" panose="020B0604020104020204" pitchFamily="34" charset="0"/>
            </a:endParaRPr>
          </a:p>
        </p:txBody>
      </p:sp>
      <p:sp>
        <p:nvSpPr>
          <p:cNvPr id="3" name="Content Placeholder 2">
            <a:extLst>
              <a:ext uri="{FF2B5EF4-FFF2-40B4-BE49-F238E27FC236}">
                <a16:creationId xmlns:a16="http://schemas.microsoft.com/office/drawing/2014/main" id="{1F295925-18CD-42E7-A3AD-13945B05120D}"/>
              </a:ext>
            </a:extLst>
          </p:cNvPr>
          <p:cNvSpPr>
            <a:spLocks noGrp="1"/>
          </p:cNvSpPr>
          <p:nvPr>
            <p:ph sz="half" idx="1"/>
          </p:nvPr>
        </p:nvSpPr>
        <p:spPr>
          <a:xfrm>
            <a:off x="628650" y="1624584"/>
            <a:ext cx="3886200" cy="4718304"/>
          </a:xfrm>
        </p:spPr>
        <p:txBody>
          <a:bodyPr>
            <a:normAutofit/>
          </a:bodyPr>
          <a:lstStyle/>
          <a:p>
            <a:r>
              <a:rPr lang="en-US" sz="1800" dirty="0"/>
              <a:t>One head per outdoor unit</a:t>
            </a:r>
          </a:p>
          <a:p>
            <a:r>
              <a:rPr lang="en-US" sz="1800" dirty="0"/>
              <a:t>One thermostat </a:t>
            </a:r>
          </a:p>
          <a:p>
            <a:r>
              <a:rPr lang="en-US" sz="1800" dirty="0"/>
              <a:t>Can install multiple mini-splits in a home</a:t>
            </a:r>
          </a:p>
        </p:txBody>
      </p:sp>
      <p:sp>
        <p:nvSpPr>
          <p:cNvPr id="10" name="Content Placeholder 9">
            <a:extLst>
              <a:ext uri="{FF2B5EF4-FFF2-40B4-BE49-F238E27FC236}">
                <a16:creationId xmlns:a16="http://schemas.microsoft.com/office/drawing/2014/main" id="{17E27DB6-9493-4A10-A1B7-44DA61816DC2}"/>
              </a:ext>
            </a:extLst>
          </p:cNvPr>
          <p:cNvSpPr>
            <a:spLocks noGrp="1"/>
          </p:cNvSpPr>
          <p:nvPr>
            <p:ph sz="half" idx="2"/>
          </p:nvPr>
        </p:nvSpPr>
        <p:spPr>
          <a:xfrm>
            <a:off x="4868302" y="1624584"/>
            <a:ext cx="3886200" cy="4718304"/>
          </a:xfrm>
        </p:spPr>
        <p:txBody>
          <a:bodyPr/>
          <a:lstStyle/>
          <a:p>
            <a:r>
              <a:rPr lang="en-US" sz="1800" dirty="0"/>
              <a:t>Multiple heads per outdoor unit</a:t>
            </a:r>
          </a:p>
          <a:p>
            <a:r>
              <a:rPr lang="en-US" sz="1800" dirty="0"/>
              <a:t>Each head is controlled by its own thermostat</a:t>
            </a:r>
          </a:p>
          <a:p>
            <a:r>
              <a:rPr lang="en-US" sz="1800" dirty="0"/>
              <a:t>Requires careful sizing and zonal considerations</a:t>
            </a:r>
          </a:p>
          <a:p>
            <a:endParaRPr lang="en-US" sz="1800" dirty="0"/>
          </a:p>
          <a:p>
            <a:pPr marL="457200" lvl="1" indent="0">
              <a:buNone/>
            </a:pPr>
            <a:endParaRPr lang="en-US" sz="1600" dirty="0"/>
          </a:p>
          <a:p>
            <a:endParaRPr lang="en-US" sz="2000" dirty="0"/>
          </a:p>
          <a:p>
            <a:endParaRPr lang="en-US" dirty="0"/>
          </a:p>
          <a:p>
            <a:endParaRPr lang="en-US" dirty="0"/>
          </a:p>
        </p:txBody>
      </p:sp>
      <p:sp>
        <p:nvSpPr>
          <p:cNvPr id="13" name="Slide Number Placeholder 4">
            <a:extLst>
              <a:ext uri="{FF2B5EF4-FFF2-40B4-BE49-F238E27FC236}">
                <a16:creationId xmlns:a16="http://schemas.microsoft.com/office/drawing/2014/main" id="{E749E195-8C91-41A9-A049-4990E76A7BB3}"/>
              </a:ext>
            </a:extLst>
          </p:cNvPr>
          <p:cNvSpPr>
            <a:spLocks noGrp="1"/>
          </p:cNvSpPr>
          <p:nvPr>
            <p:ph type="sldNum" sz="quarter" idx="4"/>
          </p:nvPr>
        </p:nvSpPr>
        <p:spPr/>
        <p:txBody>
          <a:bodyPr/>
          <a:lstStyle/>
          <a:p>
            <a:fld id="{E6166F9C-AA76-49A4-852C-289CB63A6674}" type="slidenum">
              <a:rPr lang="en-US" smtClean="0"/>
              <a:t>45</a:t>
            </a:fld>
            <a:endParaRPr lang="en-US"/>
          </a:p>
        </p:txBody>
      </p:sp>
      <p:cxnSp>
        <p:nvCxnSpPr>
          <p:cNvPr id="4" name="Straight Connector 3">
            <a:extLst>
              <a:ext uri="{FF2B5EF4-FFF2-40B4-BE49-F238E27FC236}">
                <a16:creationId xmlns:a16="http://schemas.microsoft.com/office/drawing/2014/main" id="{4D55DEED-DD85-4583-B9F4-6D0953CF61CA}"/>
              </a:ext>
            </a:extLst>
          </p:cNvPr>
          <p:cNvCxnSpPr>
            <a:cxnSpLocks/>
          </p:cNvCxnSpPr>
          <p:nvPr/>
        </p:nvCxnSpPr>
        <p:spPr>
          <a:xfrm>
            <a:off x="4529796" y="1684946"/>
            <a:ext cx="0" cy="4715856"/>
          </a:xfrm>
          <a:prstGeom prst="line">
            <a:avLst/>
          </a:prstGeom>
        </p:spPr>
        <p:style>
          <a:lnRef idx="3">
            <a:schemeClr val="accent3"/>
          </a:lnRef>
          <a:fillRef idx="0">
            <a:schemeClr val="accent3"/>
          </a:fillRef>
          <a:effectRef idx="2">
            <a:schemeClr val="accent3"/>
          </a:effectRef>
          <a:fontRef idx="minor">
            <a:schemeClr val="tx1"/>
          </a:fontRef>
        </p:style>
      </p:cxnSp>
      <p:pic>
        <p:nvPicPr>
          <p:cNvPr id="8" name="Picture 8" descr="Text, icon&#10;&#10;Description automatically generated">
            <a:extLst>
              <a:ext uri="{FF2B5EF4-FFF2-40B4-BE49-F238E27FC236}">
                <a16:creationId xmlns:a16="http://schemas.microsoft.com/office/drawing/2014/main" id="{34DC2A1D-139F-4CC9-8220-FB8A313E4EC2}"/>
              </a:ext>
            </a:extLst>
          </p:cNvPr>
          <p:cNvPicPr>
            <a:picLocks noChangeAspect="1"/>
          </p:cNvPicPr>
          <p:nvPr/>
        </p:nvPicPr>
        <p:blipFill>
          <a:blip r:embed="rId3"/>
          <a:stretch>
            <a:fillRect/>
          </a:stretch>
        </p:blipFill>
        <p:spPr>
          <a:xfrm>
            <a:off x="1207353" y="3128061"/>
            <a:ext cx="2365544" cy="2794501"/>
          </a:xfrm>
          <a:prstGeom prst="rect">
            <a:avLst/>
          </a:prstGeom>
        </p:spPr>
      </p:pic>
      <p:pic>
        <p:nvPicPr>
          <p:cNvPr id="9" name="Picture 12" descr="Diagram&#10;&#10;Description automatically generated">
            <a:extLst>
              <a:ext uri="{FF2B5EF4-FFF2-40B4-BE49-F238E27FC236}">
                <a16:creationId xmlns:a16="http://schemas.microsoft.com/office/drawing/2014/main" id="{182BDA0E-F5EB-47E8-8913-DA05B6E1E258}"/>
              </a:ext>
            </a:extLst>
          </p:cNvPr>
          <p:cNvPicPr>
            <a:picLocks noChangeAspect="1"/>
          </p:cNvPicPr>
          <p:nvPr/>
        </p:nvPicPr>
        <p:blipFill>
          <a:blip r:embed="rId4"/>
          <a:stretch>
            <a:fillRect/>
          </a:stretch>
        </p:blipFill>
        <p:spPr>
          <a:xfrm>
            <a:off x="5541330" y="3184959"/>
            <a:ext cx="2395317" cy="2829672"/>
          </a:xfrm>
          <a:prstGeom prst="rect">
            <a:avLst/>
          </a:prstGeom>
        </p:spPr>
      </p:pic>
      <p:sp>
        <p:nvSpPr>
          <p:cNvPr id="11" name="TextBox 10">
            <a:extLst>
              <a:ext uri="{FF2B5EF4-FFF2-40B4-BE49-F238E27FC236}">
                <a16:creationId xmlns:a16="http://schemas.microsoft.com/office/drawing/2014/main" id="{0064D221-D8CE-4939-AF1B-F2B95299659A}"/>
              </a:ext>
            </a:extLst>
          </p:cNvPr>
          <p:cNvSpPr txBox="1"/>
          <p:nvPr/>
        </p:nvSpPr>
        <p:spPr>
          <a:xfrm>
            <a:off x="5977306" y="6031206"/>
            <a:ext cx="1523363" cy="461665"/>
          </a:xfrm>
          <a:prstGeom prst="rect">
            <a:avLst/>
          </a:prstGeom>
          <a:noFill/>
        </p:spPr>
        <p:txBody>
          <a:bodyPr wrap="square" rtlCol="0">
            <a:spAutoFit/>
          </a:bodyPr>
          <a:lstStyle/>
          <a:p>
            <a:r>
              <a:rPr lang="en-US" sz="2400"/>
              <a:t>Multi-split</a:t>
            </a:r>
          </a:p>
        </p:txBody>
      </p:sp>
      <p:sp>
        <p:nvSpPr>
          <p:cNvPr id="12" name="TextBox 11">
            <a:extLst>
              <a:ext uri="{FF2B5EF4-FFF2-40B4-BE49-F238E27FC236}">
                <a16:creationId xmlns:a16="http://schemas.microsoft.com/office/drawing/2014/main" id="{FA2F9276-87AF-47A6-A749-415F6E377D93}"/>
              </a:ext>
            </a:extLst>
          </p:cNvPr>
          <p:cNvSpPr txBox="1"/>
          <p:nvPr/>
        </p:nvSpPr>
        <p:spPr>
          <a:xfrm>
            <a:off x="1707330" y="6001932"/>
            <a:ext cx="1365589" cy="461665"/>
          </a:xfrm>
          <a:prstGeom prst="rect">
            <a:avLst/>
          </a:prstGeom>
          <a:noFill/>
        </p:spPr>
        <p:txBody>
          <a:bodyPr wrap="square" rtlCol="0">
            <a:spAutoFit/>
          </a:bodyPr>
          <a:lstStyle/>
          <a:p>
            <a:r>
              <a:rPr lang="en-US" sz="2400"/>
              <a:t>Mini-split</a:t>
            </a:r>
          </a:p>
        </p:txBody>
      </p:sp>
    </p:spTree>
    <p:extLst>
      <p:ext uri="{BB962C8B-B14F-4D97-AF65-F5344CB8AC3E}">
        <p14:creationId xmlns:p14="http://schemas.microsoft.com/office/powerpoint/2010/main" val="42940220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Autofit/>
          </a:bodyPr>
          <a:lstStyle/>
          <a:p>
            <a:r>
              <a:rPr lang="en-US" sz="3600">
                <a:latin typeface="Abadi" panose="020B0604020104020204" pitchFamily="34" charset="0"/>
              </a:rPr>
              <a:t>Other Design Options </a:t>
            </a:r>
            <a:br>
              <a:rPr lang="en-US" sz="3600">
                <a:latin typeface="Abadi" panose="020B0604020104020204" pitchFamily="34" charset="0"/>
              </a:rPr>
            </a:br>
            <a:r>
              <a:rPr lang="en-US" sz="2800">
                <a:latin typeface="Abadi" panose="020B0604020104020204" pitchFamily="34" charset="0"/>
              </a:rPr>
              <a:t>Compact Ducted and Combination</a:t>
            </a:r>
            <a:endParaRPr lang="en-US" sz="3600">
              <a:latin typeface="Abadi" panose="020B0604020104020204" pitchFamily="34" charset="0"/>
            </a:endParaRPr>
          </a:p>
        </p:txBody>
      </p:sp>
      <p:sp>
        <p:nvSpPr>
          <p:cNvPr id="3" name="Content Placeholder 2">
            <a:extLst>
              <a:ext uri="{FF2B5EF4-FFF2-40B4-BE49-F238E27FC236}">
                <a16:creationId xmlns:a16="http://schemas.microsoft.com/office/drawing/2014/main" id="{1F295925-18CD-42E7-A3AD-13945B05120D}"/>
              </a:ext>
            </a:extLst>
          </p:cNvPr>
          <p:cNvSpPr>
            <a:spLocks noGrp="1"/>
          </p:cNvSpPr>
          <p:nvPr>
            <p:ph sz="half" idx="1"/>
          </p:nvPr>
        </p:nvSpPr>
        <p:spPr/>
        <p:txBody>
          <a:bodyPr>
            <a:normAutofit/>
          </a:bodyPr>
          <a:lstStyle/>
          <a:p>
            <a:r>
              <a:rPr lang="en-US" sz="1800" dirty="0"/>
              <a:t>Short duct runs, 15 feet or less</a:t>
            </a:r>
          </a:p>
          <a:p>
            <a:r>
              <a:rPr lang="en-US" sz="1800" dirty="0"/>
              <a:t>Useful for closely located smaller rooms (bedrooms, office, etc.)</a:t>
            </a:r>
          </a:p>
        </p:txBody>
      </p:sp>
      <p:sp>
        <p:nvSpPr>
          <p:cNvPr id="8" name="Content Placeholder 7">
            <a:extLst>
              <a:ext uri="{FF2B5EF4-FFF2-40B4-BE49-F238E27FC236}">
                <a16:creationId xmlns:a16="http://schemas.microsoft.com/office/drawing/2014/main" id="{504AFEFD-3288-4B1D-BA88-AE47C31E5AA1}"/>
              </a:ext>
            </a:extLst>
          </p:cNvPr>
          <p:cNvSpPr>
            <a:spLocks noGrp="1"/>
          </p:cNvSpPr>
          <p:nvPr>
            <p:ph sz="half" idx="2"/>
          </p:nvPr>
        </p:nvSpPr>
        <p:spPr>
          <a:xfrm>
            <a:off x="4882369" y="1453896"/>
            <a:ext cx="3886200" cy="4718304"/>
          </a:xfrm>
        </p:spPr>
        <p:txBody>
          <a:bodyPr/>
          <a:lstStyle/>
          <a:p>
            <a:r>
              <a:rPr lang="en-US" sz="1800" dirty="0"/>
              <a:t>Ducted in some zones, ductless in others</a:t>
            </a:r>
          </a:p>
          <a:p>
            <a:r>
              <a:rPr lang="en-US" sz="1800" dirty="0"/>
              <a:t>Example: 1</a:t>
            </a:r>
            <a:r>
              <a:rPr lang="en-US" sz="1800" baseline="30000" dirty="0"/>
              <a:t>st</a:t>
            </a:r>
            <a:r>
              <a:rPr lang="en-US" sz="1800" dirty="0"/>
              <a:t> story vs. 2</a:t>
            </a:r>
            <a:r>
              <a:rPr lang="en-US" sz="1800" baseline="30000" dirty="0"/>
              <a:t>nd</a:t>
            </a:r>
            <a:r>
              <a:rPr lang="en-US" sz="1800" dirty="0"/>
              <a:t> story</a:t>
            </a:r>
          </a:p>
          <a:p>
            <a:r>
              <a:rPr lang="en-US" sz="1800" dirty="0"/>
              <a:t>Example: Master suite vs. rest of house</a:t>
            </a:r>
          </a:p>
          <a:p>
            <a:r>
              <a:rPr lang="en-US" sz="1800" dirty="0"/>
              <a:t>Can improve load matching</a:t>
            </a:r>
          </a:p>
          <a:p>
            <a:pPr marL="457200" lvl="1" indent="0">
              <a:buNone/>
            </a:pPr>
            <a:endParaRPr lang="en-US" sz="1600" dirty="0"/>
          </a:p>
          <a:p>
            <a:endParaRPr lang="en-US" dirty="0"/>
          </a:p>
        </p:txBody>
      </p:sp>
      <p:sp>
        <p:nvSpPr>
          <p:cNvPr id="15" name="Slide Number Placeholder 4">
            <a:extLst>
              <a:ext uri="{FF2B5EF4-FFF2-40B4-BE49-F238E27FC236}">
                <a16:creationId xmlns:a16="http://schemas.microsoft.com/office/drawing/2014/main" id="{F9BF4E42-184E-471C-9647-5E599A9E4E06}"/>
              </a:ext>
            </a:extLst>
          </p:cNvPr>
          <p:cNvSpPr>
            <a:spLocks noGrp="1"/>
          </p:cNvSpPr>
          <p:nvPr>
            <p:ph type="sldNum" sz="quarter" idx="4"/>
          </p:nvPr>
        </p:nvSpPr>
        <p:spPr/>
        <p:txBody>
          <a:bodyPr/>
          <a:lstStyle/>
          <a:p>
            <a:fld id="{E6166F9C-AA76-49A4-852C-289CB63A6674}" type="slidenum">
              <a:rPr lang="en-US" smtClean="0"/>
              <a:t>46</a:t>
            </a:fld>
            <a:endParaRPr lang="en-US"/>
          </a:p>
        </p:txBody>
      </p:sp>
      <p:cxnSp>
        <p:nvCxnSpPr>
          <p:cNvPr id="4" name="Straight Connector 3">
            <a:extLst>
              <a:ext uri="{FF2B5EF4-FFF2-40B4-BE49-F238E27FC236}">
                <a16:creationId xmlns:a16="http://schemas.microsoft.com/office/drawing/2014/main" id="{4D55DEED-DD85-4583-B9F4-6D0953CF61CA}"/>
              </a:ext>
            </a:extLst>
          </p:cNvPr>
          <p:cNvCxnSpPr>
            <a:cxnSpLocks/>
          </p:cNvCxnSpPr>
          <p:nvPr/>
        </p:nvCxnSpPr>
        <p:spPr>
          <a:xfrm>
            <a:off x="4572000" y="1488000"/>
            <a:ext cx="0" cy="4912802"/>
          </a:xfrm>
          <a:prstGeom prst="line">
            <a:avLst/>
          </a:prstGeom>
        </p:spPr>
        <p:style>
          <a:lnRef idx="3">
            <a:schemeClr val="accent3"/>
          </a:lnRef>
          <a:fillRef idx="0">
            <a:schemeClr val="accent3"/>
          </a:fillRef>
          <a:effectRef idx="2">
            <a:schemeClr val="accent3"/>
          </a:effectRef>
          <a:fontRef idx="minor">
            <a:schemeClr val="tx1"/>
          </a:fontRef>
        </p:style>
      </p:cxnSp>
      <p:pic>
        <p:nvPicPr>
          <p:cNvPr id="13" name="Picture 8" descr="Text, icon&#10;&#10;Description automatically generated">
            <a:extLst>
              <a:ext uri="{FF2B5EF4-FFF2-40B4-BE49-F238E27FC236}">
                <a16:creationId xmlns:a16="http://schemas.microsoft.com/office/drawing/2014/main" id="{23C3589A-59EA-4FC5-88C5-0398B0B4E33E}"/>
              </a:ext>
            </a:extLst>
          </p:cNvPr>
          <p:cNvPicPr>
            <a:picLocks noChangeAspect="1"/>
          </p:cNvPicPr>
          <p:nvPr/>
        </p:nvPicPr>
        <p:blipFill>
          <a:blip r:embed="rId3"/>
          <a:stretch>
            <a:fillRect/>
          </a:stretch>
        </p:blipFill>
        <p:spPr>
          <a:xfrm>
            <a:off x="5638461" y="4269201"/>
            <a:ext cx="1095862" cy="1294245"/>
          </a:xfrm>
          <a:prstGeom prst="rect">
            <a:avLst/>
          </a:prstGeom>
        </p:spPr>
      </p:pic>
      <p:pic>
        <p:nvPicPr>
          <p:cNvPr id="14" name="Picture 8" descr="Text, icon&#10;&#10;Description automatically generated">
            <a:extLst>
              <a:ext uri="{FF2B5EF4-FFF2-40B4-BE49-F238E27FC236}">
                <a16:creationId xmlns:a16="http://schemas.microsoft.com/office/drawing/2014/main" id="{B5D593DC-610A-4C26-BAE2-CC40C60E73CC}"/>
              </a:ext>
            </a:extLst>
          </p:cNvPr>
          <p:cNvPicPr>
            <a:picLocks noChangeAspect="1"/>
          </p:cNvPicPr>
          <p:nvPr/>
        </p:nvPicPr>
        <p:blipFill>
          <a:blip r:embed="rId3"/>
          <a:stretch>
            <a:fillRect/>
          </a:stretch>
        </p:blipFill>
        <p:spPr>
          <a:xfrm>
            <a:off x="4736225" y="4238788"/>
            <a:ext cx="1095862" cy="1294245"/>
          </a:xfrm>
          <a:prstGeom prst="rect">
            <a:avLst/>
          </a:prstGeom>
        </p:spPr>
      </p:pic>
      <p:sp>
        <p:nvSpPr>
          <p:cNvPr id="16" name="TextBox 15">
            <a:extLst>
              <a:ext uri="{FF2B5EF4-FFF2-40B4-BE49-F238E27FC236}">
                <a16:creationId xmlns:a16="http://schemas.microsoft.com/office/drawing/2014/main" id="{2A91E0F1-445D-4E40-8F59-31CCFCF763E9}"/>
              </a:ext>
            </a:extLst>
          </p:cNvPr>
          <p:cNvSpPr txBox="1"/>
          <p:nvPr/>
        </p:nvSpPr>
        <p:spPr>
          <a:xfrm>
            <a:off x="5664382" y="6024887"/>
            <a:ext cx="1809750" cy="461665"/>
          </a:xfrm>
          <a:prstGeom prst="rect">
            <a:avLst/>
          </a:prstGeom>
          <a:noFill/>
        </p:spPr>
        <p:txBody>
          <a:bodyPr wrap="square" rtlCol="0">
            <a:spAutoFit/>
          </a:bodyPr>
          <a:lstStyle/>
          <a:p>
            <a:pPr algn="ctr"/>
            <a:r>
              <a:rPr lang="en-US" sz="2400"/>
              <a:t>Combination</a:t>
            </a:r>
          </a:p>
        </p:txBody>
      </p:sp>
      <p:sp>
        <p:nvSpPr>
          <p:cNvPr id="17" name="TextBox 16">
            <a:extLst>
              <a:ext uri="{FF2B5EF4-FFF2-40B4-BE49-F238E27FC236}">
                <a16:creationId xmlns:a16="http://schemas.microsoft.com/office/drawing/2014/main" id="{D9036038-9E82-4FFD-A047-098913615D15}"/>
              </a:ext>
            </a:extLst>
          </p:cNvPr>
          <p:cNvSpPr txBox="1"/>
          <p:nvPr/>
        </p:nvSpPr>
        <p:spPr>
          <a:xfrm>
            <a:off x="1393657" y="6028362"/>
            <a:ext cx="2356185" cy="461665"/>
          </a:xfrm>
          <a:prstGeom prst="rect">
            <a:avLst/>
          </a:prstGeom>
          <a:noFill/>
        </p:spPr>
        <p:txBody>
          <a:bodyPr wrap="square" rtlCol="0">
            <a:spAutoFit/>
          </a:bodyPr>
          <a:lstStyle/>
          <a:p>
            <a:pPr algn="ctr"/>
            <a:r>
              <a:rPr lang="en-US" sz="2400"/>
              <a:t>Compact Ducted</a:t>
            </a:r>
          </a:p>
        </p:txBody>
      </p:sp>
      <p:pic>
        <p:nvPicPr>
          <p:cNvPr id="6" name="Picture 5" descr="A computer generated image of a machine&#10;&#10;Description automatically generated with medium confidence">
            <a:extLst>
              <a:ext uri="{FF2B5EF4-FFF2-40B4-BE49-F238E27FC236}">
                <a16:creationId xmlns:a16="http://schemas.microsoft.com/office/drawing/2014/main" id="{92D0EA2E-0B3B-3F10-980E-CE3623DAF7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413" y="3010964"/>
            <a:ext cx="3326477" cy="2522070"/>
          </a:xfrm>
          <a:prstGeom prst="rect">
            <a:avLst/>
          </a:prstGeom>
        </p:spPr>
      </p:pic>
      <p:pic>
        <p:nvPicPr>
          <p:cNvPr id="9" name="Picture 8" descr="A computer generated image of a machine&#10;&#10;Description automatically generated with medium confidence">
            <a:extLst>
              <a:ext uri="{FF2B5EF4-FFF2-40B4-BE49-F238E27FC236}">
                <a16:creationId xmlns:a16="http://schemas.microsoft.com/office/drawing/2014/main" id="{43618137-AD18-454D-7C10-AA1EF3D194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179" y="3948517"/>
            <a:ext cx="2130007" cy="1614929"/>
          </a:xfrm>
          <a:prstGeom prst="rect">
            <a:avLst/>
          </a:prstGeom>
        </p:spPr>
      </p:pic>
    </p:spTree>
    <p:extLst>
      <p:ext uri="{BB962C8B-B14F-4D97-AF65-F5344CB8AC3E}">
        <p14:creationId xmlns:p14="http://schemas.microsoft.com/office/powerpoint/2010/main" val="38151451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15189AFE-C2F5-470C-B653-FC397E78BFDA}"/>
              </a:ext>
            </a:extLst>
          </p:cNvPr>
          <p:cNvPicPr>
            <a:picLocks noChangeAspect="1"/>
          </p:cNvPicPr>
          <p:nvPr/>
        </p:nvPicPr>
        <p:blipFill>
          <a:blip r:embed="rId3"/>
          <a:stretch>
            <a:fillRect/>
          </a:stretch>
        </p:blipFill>
        <p:spPr>
          <a:xfrm>
            <a:off x="4901302" y="1028607"/>
            <a:ext cx="4111758" cy="3092620"/>
          </a:xfrm>
          <a:prstGeom prst="rect">
            <a:avLst/>
          </a:prstGeom>
        </p:spPr>
      </p:pic>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Autofit/>
          </a:bodyPr>
          <a:lstStyle/>
          <a:p>
            <a:r>
              <a:rPr lang="en-US" sz="3600">
                <a:latin typeface="Abadi" panose="020B0604020104020204" pitchFamily="34" charset="0"/>
              </a:rPr>
              <a:t>Other Design Considerations </a:t>
            </a:r>
            <a:br>
              <a:rPr lang="en-US" sz="3600">
                <a:latin typeface="Abadi" panose="020B0604020104020204" pitchFamily="34" charset="0"/>
              </a:rPr>
            </a:br>
            <a:r>
              <a:rPr lang="en-US" sz="2800">
                <a:latin typeface="Abadi" panose="020B0604020104020204" pitchFamily="34" charset="0"/>
              </a:rPr>
              <a:t>Indoor Layout</a:t>
            </a:r>
            <a:endParaRPr lang="en-US" sz="3600"/>
          </a:p>
        </p:txBody>
      </p:sp>
      <p:sp>
        <p:nvSpPr>
          <p:cNvPr id="17" name="Slide Number Placeholder 4">
            <a:extLst>
              <a:ext uri="{FF2B5EF4-FFF2-40B4-BE49-F238E27FC236}">
                <a16:creationId xmlns:a16="http://schemas.microsoft.com/office/drawing/2014/main" id="{DEA25190-DE0C-428B-B490-8E42242E9C3D}"/>
              </a:ext>
            </a:extLst>
          </p:cNvPr>
          <p:cNvSpPr>
            <a:spLocks noGrp="1"/>
          </p:cNvSpPr>
          <p:nvPr>
            <p:ph type="sldNum" sz="quarter" idx="4"/>
          </p:nvPr>
        </p:nvSpPr>
        <p:spPr/>
        <p:txBody>
          <a:bodyPr/>
          <a:lstStyle/>
          <a:p>
            <a:fld id="{E6166F9C-AA76-49A4-852C-289CB63A6674}" type="slidenum">
              <a:rPr lang="en-US" smtClean="0"/>
              <a:t>47</a:t>
            </a:fld>
            <a:endParaRPr lang="en-US"/>
          </a:p>
        </p:txBody>
      </p:sp>
      <p:sp>
        <p:nvSpPr>
          <p:cNvPr id="12" name="Content Placeholder 2">
            <a:extLst>
              <a:ext uri="{FF2B5EF4-FFF2-40B4-BE49-F238E27FC236}">
                <a16:creationId xmlns:a16="http://schemas.microsoft.com/office/drawing/2014/main" id="{41E569E4-75F7-4BBA-A38B-29D4845DEC03}"/>
              </a:ext>
            </a:extLst>
          </p:cNvPr>
          <p:cNvSpPr txBox="1">
            <a:spLocks/>
          </p:cNvSpPr>
          <p:nvPr/>
        </p:nvSpPr>
        <p:spPr>
          <a:xfrm>
            <a:off x="832514" y="1690691"/>
            <a:ext cx="4072862" cy="21812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Location of supply and return grilles</a:t>
            </a:r>
          </a:p>
          <a:p>
            <a:r>
              <a:rPr lang="en-US" sz="1800" dirty="0"/>
              <a:t>Location of ducts</a:t>
            </a:r>
          </a:p>
          <a:p>
            <a:r>
              <a:rPr lang="en-US" sz="1800" dirty="0"/>
              <a:t>Location of heat pump and air-handler unit</a:t>
            </a:r>
          </a:p>
          <a:p>
            <a:r>
              <a:rPr lang="en-US" sz="1800" dirty="0"/>
              <a:t>Running ducts to multiple floors</a:t>
            </a:r>
          </a:p>
          <a:p>
            <a:r>
              <a:rPr lang="en-US" sz="1800" dirty="0"/>
              <a:t>Location of thermostat</a:t>
            </a:r>
          </a:p>
          <a:p>
            <a:pPr marL="0" indent="0">
              <a:buNone/>
            </a:pPr>
            <a:endParaRPr lang="en-US" sz="2000" dirty="0"/>
          </a:p>
        </p:txBody>
      </p:sp>
      <p:sp>
        <p:nvSpPr>
          <p:cNvPr id="15" name="Content Placeholder 2">
            <a:extLst>
              <a:ext uri="{FF2B5EF4-FFF2-40B4-BE49-F238E27FC236}">
                <a16:creationId xmlns:a16="http://schemas.microsoft.com/office/drawing/2014/main" id="{98CE7D00-6598-4289-9021-8B9474FE26F7}"/>
              </a:ext>
            </a:extLst>
          </p:cNvPr>
          <p:cNvSpPr txBox="1">
            <a:spLocks/>
          </p:cNvSpPr>
          <p:nvPr/>
        </p:nvSpPr>
        <p:spPr>
          <a:xfrm>
            <a:off x="832514" y="4309467"/>
            <a:ext cx="4072862" cy="20407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Location of heads, relative to walls and doors</a:t>
            </a:r>
          </a:p>
          <a:p>
            <a:r>
              <a:rPr lang="en-US" sz="1800" dirty="0"/>
              <a:t>Style of heads – wall sconce, floor-mounted, in-ceiling</a:t>
            </a:r>
          </a:p>
          <a:p>
            <a:r>
              <a:rPr lang="en-US" sz="1800" dirty="0"/>
              <a:t>Optimizing flow of conditioned air to reach as much of the home as possible</a:t>
            </a:r>
          </a:p>
          <a:p>
            <a:r>
              <a:rPr lang="en-US" sz="1800" dirty="0"/>
              <a:t>Location of thermostat</a:t>
            </a:r>
          </a:p>
        </p:txBody>
      </p:sp>
      <p:sp>
        <p:nvSpPr>
          <p:cNvPr id="3" name="TextBox 2">
            <a:extLst>
              <a:ext uri="{FF2B5EF4-FFF2-40B4-BE49-F238E27FC236}">
                <a16:creationId xmlns:a16="http://schemas.microsoft.com/office/drawing/2014/main" id="{2380DD5A-38F4-408C-86CE-014F532ECB98}"/>
              </a:ext>
            </a:extLst>
          </p:cNvPr>
          <p:cNvSpPr txBox="1"/>
          <p:nvPr/>
        </p:nvSpPr>
        <p:spPr>
          <a:xfrm rot="16200000">
            <a:off x="87449" y="2406528"/>
            <a:ext cx="1082407" cy="738664"/>
          </a:xfrm>
          <a:prstGeom prst="rect">
            <a:avLst/>
          </a:prstGeom>
          <a:noFill/>
        </p:spPr>
        <p:txBody>
          <a:bodyPr wrap="square" rtlCol="0">
            <a:spAutoFit/>
          </a:bodyPr>
          <a:lstStyle/>
          <a:p>
            <a:r>
              <a:rPr lang="en-US" sz="2400"/>
              <a:t>Ducted</a:t>
            </a:r>
          </a:p>
          <a:p>
            <a:endParaRPr lang="en-US"/>
          </a:p>
        </p:txBody>
      </p:sp>
      <p:sp>
        <p:nvSpPr>
          <p:cNvPr id="4" name="TextBox 3">
            <a:extLst>
              <a:ext uri="{FF2B5EF4-FFF2-40B4-BE49-F238E27FC236}">
                <a16:creationId xmlns:a16="http://schemas.microsoft.com/office/drawing/2014/main" id="{9B8F5877-A870-48AE-B327-FD5630C88302}"/>
              </a:ext>
            </a:extLst>
          </p:cNvPr>
          <p:cNvSpPr txBox="1"/>
          <p:nvPr/>
        </p:nvSpPr>
        <p:spPr>
          <a:xfrm rot="16200000">
            <a:off x="-6066" y="4976563"/>
            <a:ext cx="1269435" cy="738664"/>
          </a:xfrm>
          <a:prstGeom prst="rect">
            <a:avLst/>
          </a:prstGeom>
          <a:noFill/>
        </p:spPr>
        <p:txBody>
          <a:bodyPr wrap="square" rtlCol="0">
            <a:spAutoFit/>
          </a:bodyPr>
          <a:lstStyle/>
          <a:p>
            <a:pPr algn="ctr"/>
            <a:r>
              <a:rPr lang="en-US" sz="2400"/>
              <a:t>Ductless</a:t>
            </a:r>
            <a:endParaRPr lang="en-US"/>
          </a:p>
          <a:p>
            <a:endParaRPr lang="en-US"/>
          </a:p>
        </p:txBody>
      </p:sp>
      <p:pic>
        <p:nvPicPr>
          <p:cNvPr id="8" name="Picture 8">
            <a:extLst>
              <a:ext uri="{FF2B5EF4-FFF2-40B4-BE49-F238E27FC236}">
                <a16:creationId xmlns:a16="http://schemas.microsoft.com/office/drawing/2014/main" id="{4F8EC090-17A6-458E-809F-9BD49805AAC3}"/>
              </a:ext>
            </a:extLst>
          </p:cNvPr>
          <p:cNvPicPr>
            <a:picLocks noChangeAspect="1"/>
          </p:cNvPicPr>
          <p:nvPr/>
        </p:nvPicPr>
        <p:blipFill>
          <a:blip r:embed="rId4"/>
          <a:stretch>
            <a:fillRect/>
          </a:stretch>
        </p:blipFill>
        <p:spPr>
          <a:xfrm>
            <a:off x="4901302" y="3871916"/>
            <a:ext cx="4106690" cy="2680948"/>
          </a:xfrm>
          <a:prstGeom prst="rect">
            <a:avLst/>
          </a:prstGeom>
        </p:spPr>
      </p:pic>
      <p:sp>
        <p:nvSpPr>
          <p:cNvPr id="6" name="Oval 5">
            <a:extLst>
              <a:ext uri="{FF2B5EF4-FFF2-40B4-BE49-F238E27FC236}">
                <a16:creationId xmlns:a16="http://schemas.microsoft.com/office/drawing/2014/main" id="{4B2DA804-3850-4699-8760-DE3DBAAF1166}"/>
              </a:ext>
            </a:extLst>
          </p:cNvPr>
          <p:cNvSpPr/>
          <p:nvPr/>
        </p:nvSpPr>
        <p:spPr>
          <a:xfrm>
            <a:off x="5047447" y="5270265"/>
            <a:ext cx="658936" cy="658936"/>
          </a:xfrm>
          <a:prstGeom prst="ellipse">
            <a:avLst/>
          </a:prstGeom>
          <a:noFill/>
          <a:ln w="28575">
            <a:solidFill>
              <a:srgbClr val="233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76839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Autofit/>
          </a:bodyPr>
          <a:lstStyle/>
          <a:p>
            <a:r>
              <a:rPr lang="en-US" sz="3600">
                <a:latin typeface="Abadi" panose="020B0604020104020204" pitchFamily="34" charset="0"/>
              </a:rPr>
              <a:t>Other Design Considerations </a:t>
            </a:r>
            <a:br>
              <a:rPr lang="en-US" sz="3600">
                <a:latin typeface="Abadi" panose="020B0604020104020204" pitchFamily="34" charset="0"/>
              </a:rPr>
            </a:br>
            <a:r>
              <a:rPr lang="en-US" sz="2800">
                <a:latin typeface="Abadi" panose="020B0604020104020204" pitchFamily="34" charset="0"/>
              </a:rPr>
              <a:t>Duct Design</a:t>
            </a:r>
            <a:endParaRPr lang="en-US" sz="3600"/>
          </a:p>
        </p:txBody>
      </p:sp>
      <p:sp>
        <p:nvSpPr>
          <p:cNvPr id="10" name="Slide Number Placeholder 4">
            <a:extLst>
              <a:ext uri="{FF2B5EF4-FFF2-40B4-BE49-F238E27FC236}">
                <a16:creationId xmlns:a16="http://schemas.microsoft.com/office/drawing/2014/main" id="{9C7D1562-7BB6-4BA9-954F-07B6890B67BF}"/>
              </a:ext>
            </a:extLst>
          </p:cNvPr>
          <p:cNvSpPr>
            <a:spLocks noGrp="1"/>
          </p:cNvSpPr>
          <p:nvPr>
            <p:ph type="sldNum" sz="quarter" idx="4"/>
          </p:nvPr>
        </p:nvSpPr>
        <p:spPr/>
        <p:txBody>
          <a:bodyPr/>
          <a:lstStyle/>
          <a:p>
            <a:fld id="{E6166F9C-AA76-49A4-852C-289CB63A6674}" type="slidenum">
              <a:rPr lang="en-US" smtClean="0"/>
              <a:t>48</a:t>
            </a:fld>
            <a:endParaRPr lang="en-US"/>
          </a:p>
        </p:txBody>
      </p:sp>
      <p:sp>
        <p:nvSpPr>
          <p:cNvPr id="18" name="TextBox 17">
            <a:extLst>
              <a:ext uri="{FF2B5EF4-FFF2-40B4-BE49-F238E27FC236}">
                <a16:creationId xmlns:a16="http://schemas.microsoft.com/office/drawing/2014/main" id="{E7946DE9-7966-4BF5-A7CC-3E9E02035DCC}"/>
              </a:ext>
            </a:extLst>
          </p:cNvPr>
          <p:cNvSpPr txBox="1"/>
          <p:nvPr/>
        </p:nvSpPr>
        <p:spPr>
          <a:xfrm>
            <a:off x="309028" y="1729179"/>
            <a:ext cx="5302059" cy="5355312"/>
          </a:xfrm>
          <a:prstGeom prst="rect">
            <a:avLst/>
          </a:prstGeom>
          <a:noFill/>
        </p:spPr>
        <p:txBody>
          <a:bodyPr wrap="square" rtlCol="0">
            <a:spAutoFit/>
          </a:bodyPr>
          <a:lstStyle/>
          <a:p>
            <a:pPr marL="342900" indent="-342900">
              <a:buFont typeface="Arial" panose="020B0604020202020204" pitchFamily="34" charset="0"/>
              <a:buChar char="•"/>
            </a:pPr>
            <a:r>
              <a:rPr lang="en-US"/>
              <a:t>Use and follow ACCA Manual D</a:t>
            </a:r>
          </a:p>
          <a:p>
            <a:pPr marL="342900" indent="-342900">
              <a:buFont typeface="Arial" panose="020B0604020202020204" pitchFamily="34" charset="0"/>
              <a:buChar char="•"/>
            </a:pPr>
            <a:r>
              <a:rPr lang="en-US"/>
              <a:t>Design for sufficient airflow through the ducts</a:t>
            </a:r>
          </a:p>
          <a:p>
            <a:pPr marL="800100" lvl="1" indent="-342900">
              <a:buFont typeface="Arial" panose="020B0604020202020204" pitchFamily="34" charset="0"/>
              <a:buChar char="•"/>
            </a:pPr>
            <a:r>
              <a:rPr lang="en-US"/>
              <a:t>Duct sizing</a:t>
            </a:r>
          </a:p>
          <a:p>
            <a:pPr marL="800100" lvl="1" indent="-342900">
              <a:buFont typeface="Arial" panose="020B0604020202020204" pitchFamily="34" charset="0"/>
              <a:buChar char="•"/>
            </a:pPr>
            <a:r>
              <a:rPr lang="en-US"/>
              <a:t>Static pressure</a:t>
            </a:r>
          </a:p>
          <a:p>
            <a:pPr marL="800100" lvl="1" indent="-342900">
              <a:buFont typeface="Arial" panose="020B0604020202020204" pitchFamily="34" charset="0"/>
              <a:buChar char="•"/>
            </a:pPr>
            <a:r>
              <a:rPr lang="en-US"/>
              <a:t>Minimize sharp bends</a:t>
            </a:r>
          </a:p>
          <a:p>
            <a:pPr marL="800100" lvl="1" indent="-342900">
              <a:buFont typeface="Arial" panose="020B0604020202020204" pitchFamily="34" charset="0"/>
              <a:buChar char="•"/>
            </a:pPr>
            <a:r>
              <a:rPr lang="en-US"/>
              <a:t>Use turning vanes, even on return drops</a:t>
            </a:r>
          </a:p>
          <a:p>
            <a:pPr marL="342900" indent="-342900">
              <a:buFont typeface="Arial" panose="020B0604020202020204" pitchFamily="34" charset="0"/>
              <a:buChar char="•"/>
            </a:pPr>
            <a:r>
              <a:rPr lang="en-US"/>
              <a:t>Place ducts in conditioned space when possible</a:t>
            </a:r>
          </a:p>
          <a:p>
            <a:pPr marL="342900" indent="-342900">
              <a:buFont typeface="Arial" panose="020B0604020202020204" pitchFamily="34" charset="0"/>
              <a:buChar char="•"/>
            </a:pPr>
            <a:r>
              <a:rPr lang="en-US"/>
              <a:t>Air seal all ducts</a:t>
            </a:r>
          </a:p>
          <a:p>
            <a:pPr marL="800100" lvl="1" indent="-342900">
              <a:buFont typeface="Arial" panose="020B0604020202020204" pitchFamily="34" charset="0"/>
              <a:buChar char="•"/>
            </a:pPr>
            <a:r>
              <a:rPr lang="en-US"/>
              <a:t>Use mastic, aluminum tape (UL 181), or gaskets </a:t>
            </a:r>
          </a:p>
          <a:p>
            <a:pPr marL="800100" lvl="1" indent="-342900">
              <a:buFont typeface="Arial" panose="020B0604020202020204" pitchFamily="34" charset="0"/>
              <a:buChar char="•"/>
            </a:pPr>
            <a:r>
              <a:rPr lang="en-US"/>
              <a:t>Test for leakage</a:t>
            </a:r>
          </a:p>
          <a:p>
            <a:pPr marL="342900" indent="-342900">
              <a:buFont typeface="Arial" panose="020B0604020202020204" pitchFamily="34" charset="0"/>
              <a:buChar char="•"/>
            </a:pPr>
            <a:r>
              <a:rPr lang="en-US"/>
              <a:t>Insulate all ducts in unconditioned, or partially conditioned spaces</a:t>
            </a:r>
          </a:p>
          <a:p>
            <a:pPr marL="800100" lvl="1" indent="-342900">
              <a:buFont typeface="Arial" panose="020B0604020202020204" pitchFamily="34" charset="0"/>
              <a:buChar char="•"/>
            </a:pPr>
            <a:r>
              <a:rPr lang="en-US"/>
              <a:t>R-8 or greater preferred</a:t>
            </a:r>
          </a:p>
          <a:p>
            <a:pPr marL="800100" lvl="1" indent="-342900">
              <a:buFont typeface="Arial" panose="020B0604020202020204" pitchFamily="34" charset="0"/>
              <a:buChar char="•"/>
            </a:pPr>
            <a:r>
              <a:rPr lang="en-US"/>
              <a:t>Buried or deeply buried in insulation</a:t>
            </a:r>
          </a:p>
          <a:p>
            <a:pPr marL="800100" lvl="1" indent="-342900">
              <a:buFont typeface="Arial" panose="020B0604020202020204" pitchFamily="34" charset="0"/>
              <a:buChar char="•"/>
            </a:pPr>
            <a:r>
              <a:rPr lang="en-US"/>
              <a:t>Best practice to insulate ducts even in conditioned space</a:t>
            </a:r>
          </a:p>
          <a:p>
            <a:pPr marL="342900" indent="-342900">
              <a:buFont typeface="Arial" panose="020B0604020202020204" pitchFamily="34" charset="0"/>
              <a:buChar char="•"/>
            </a:pPr>
            <a:endParaRPr lang="en-US"/>
          </a:p>
          <a:p>
            <a:pPr marL="800100" lvl="1" indent="-342900">
              <a:buFont typeface="Arial" panose="020B0604020202020204" pitchFamily="34" charset="0"/>
              <a:buChar char="•"/>
            </a:pPr>
            <a:endParaRPr lang="en-US"/>
          </a:p>
        </p:txBody>
      </p:sp>
      <p:cxnSp>
        <p:nvCxnSpPr>
          <p:cNvPr id="19" name="Straight Connector 18">
            <a:extLst>
              <a:ext uri="{FF2B5EF4-FFF2-40B4-BE49-F238E27FC236}">
                <a16:creationId xmlns:a16="http://schemas.microsoft.com/office/drawing/2014/main" id="{9D53D881-FAD7-4299-9005-56DBE208503B}"/>
              </a:ext>
            </a:extLst>
          </p:cNvPr>
          <p:cNvCxnSpPr>
            <a:cxnSpLocks/>
          </p:cNvCxnSpPr>
          <p:nvPr/>
        </p:nvCxnSpPr>
        <p:spPr>
          <a:xfrm>
            <a:off x="5731642" y="1841502"/>
            <a:ext cx="0" cy="4559300"/>
          </a:xfrm>
          <a:prstGeom prst="line">
            <a:avLst/>
          </a:prstGeom>
        </p:spPr>
        <p:style>
          <a:lnRef idx="3">
            <a:schemeClr val="accent3"/>
          </a:lnRef>
          <a:fillRef idx="0">
            <a:schemeClr val="accent3"/>
          </a:fillRef>
          <a:effectRef idx="2">
            <a:schemeClr val="accent3"/>
          </a:effectRef>
          <a:fontRef idx="minor">
            <a:schemeClr val="tx1"/>
          </a:fontRef>
        </p:style>
      </p:cxnSp>
      <p:pic>
        <p:nvPicPr>
          <p:cNvPr id="8" name="Picture 7" descr="Diagram&#10;&#10;Description automatically generated">
            <a:extLst>
              <a:ext uri="{FF2B5EF4-FFF2-40B4-BE49-F238E27FC236}">
                <a16:creationId xmlns:a16="http://schemas.microsoft.com/office/drawing/2014/main" id="{30B6C08D-2505-4C51-BD0B-E304ACC9E7B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2670" y="4458602"/>
            <a:ext cx="2792729" cy="1870075"/>
          </a:xfrm>
          <a:prstGeom prst="rect">
            <a:avLst/>
          </a:prstGeom>
          <a:noFill/>
          <a:ln>
            <a:noFill/>
          </a:ln>
        </p:spPr>
      </p:pic>
      <p:pic>
        <p:nvPicPr>
          <p:cNvPr id="3" name="Picture 2" descr="A computer generated image of a satellite&#10;&#10;Description automatically generated">
            <a:extLst>
              <a:ext uri="{FF2B5EF4-FFF2-40B4-BE49-F238E27FC236}">
                <a16:creationId xmlns:a16="http://schemas.microsoft.com/office/drawing/2014/main" id="{18329778-4132-3AA8-812D-8EDD601E2A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5362" y="1317298"/>
            <a:ext cx="2399522" cy="2843080"/>
          </a:xfrm>
          <a:prstGeom prst="rect">
            <a:avLst/>
          </a:prstGeom>
        </p:spPr>
      </p:pic>
    </p:spTree>
    <p:extLst>
      <p:ext uri="{BB962C8B-B14F-4D97-AF65-F5344CB8AC3E}">
        <p14:creationId xmlns:p14="http://schemas.microsoft.com/office/powerpoint/2010/main" val="26046768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Autofit/>
          </a:bodyPr>
          <a:lstStyle/>
          <a:p>
            <a:r>
              <a:rPr lang="en-US" sz="3600">
                <a:latin typeface="Abadi" panose="020B0604020104020204" pitchFamily="34" charset="0"/>
              </a:rPr>
              <a:t>Other Design Considerations </a:t>
            </a:r>
            <a:br>
              <a:rPr lang="en-US" sz="3600">
                <a:latin typeface="Abadi" panose="020B0604020104020204" pitchFamily="34" charset="0"/>
              </a:rPr>
            </a:br>
            <a:r>
              <a:rPr lang="en-US" sz="2800">
                <a:latin typeface="Abadi" panose="020B0604020104020204" pitchFamily="34" charset="0"/>
              </a:rPr>
              <a:t>Outdoor Unit</a:t>
            </a:r>
            <a:endParaRPr lang="en-US" sz="3600"/>
          </a:p>
        </p:txBody>
      </p:sp>
      <p:sp>
        <p:nvSpPr>
          <p:cNvPr id="10" name="Slide Number Placeholder 4">
            <a:extLst>
              <a:ext uri="{FF2B5EF4-FFF2-40B4-BE49-F238E27FC236}">
                <a16:creationId xmlns:a16="http://schemas.microsoft.com/office/drawing/2014/main" id="{9C7D1562-7BB6-4BA9-954F-07B6890B67BF}"/>
              </a:ext>
            </a:extLst>
          </p:cNvPr>
          <p:cNvSpPr>
            <a:spLocks noGrp="1"/>
          </p:cNvSpPr>
          <p:nvPr>
            <p:ph type="sldNum" sz="quarter" idx="4"/>
          </p:nvPr>
        </p:nvSpPr>
        <p:spPr/>
        <p:txBody>
          <a:bodyPr/>
          <a:lstStyle/>
          <a:p>
            <a:fld id="{E6166F9C-AA76-49A4-852C-289CB63A6674}" type="slidenum">
              <a:rPr lang="en-US" smtClean="0"/>
              <a:t>49</a:t>
            </a:fld>
            <a:endParaRPr lang="en-US"/>
          </a:p>
        </p:txBody>
      </p:sp>
      <p:sp>
        <p:nvSpPr>
          <p:cNvPr id="18" name="TextBox 17">
            <a:extLst>
              <a:ext uri="{FF2B5EF4-FFF2-40B4-BE49-F238E27FC236}">
                <a16:creationId xmlns:a16="http://schemas.microsoft.com/office/drawing/2014/main" id="{E7946DE9-7966-4BF5-A7CC-3E9E02035DCC}"/>
              </a:ext>
            </a:extLst>
          </p:cNvPr>
          <p:cNvSpPr txBox="1"/>
          <p:nvPr/>
        </p:nvSpPr>
        <p:spPr>
          <a:xfrm>
            <a:off x="265583" y="1400723"/>
            <a:ext cx="5302059" cy="4801314"/>
          </a:xfrm>
          <a:prstGeom prst="rect">
            <a:avLst/>
          </a:prstGeom>
          <a:noFill/>
        </p:spPr>
        <p:txBody>
          <a:bodyPr wrap="square" rtlCol="0">
            <a:spAutoFit/>
          </a:bodyPr>
          <a:lstStyle/>
          <a:p>
            <a:pPr marL="342900" indent="-342900">
              <a:buFont typeface="Arial" panose="020B0604020202020204" pitchFamily="34" charset="0"/>
              <a:buChar char="•"/>
            </a:pPr>
            <a:r>
              <a:rPr lang="en-US" dirty="0"/>
              <a:t>Snow protection—off the ground on risers (preferred) or wall-mounted </a:t>
            </a:r>
          </a:p>
          <a:p>
            <a:pPr marL="342900" indent="-342900">
              <a:buFont typeface="Arial" panose="020B0604020202020204" pitchFamily="34" charset="0"/>
              <a:buChar char="•"/>
            </a:pPr>
            <a:r>
              <a:rPr lang="en-US" dirty="0"/>
              <a:t>Place on gable ends of the home to avoid roof-dump</a:t>
            </a:r>
          </a:p>
          <a:p>
            <a:pPr marL="342900" indent="-342900">
              <a:buFont typeface="Arial" panose="020B0604020202020204" pitchFamily="34" charset="0"/>
              <a:buChar char="•"/>
            </a:pPr>
            <a:r>
              <a:rPr lang="en-US" dirty="0"/>
              <a:t>Wind (leaves and similar) protection—do not place in corners with wind-eddies</a:t>
            </a:r>
          </a:p>
          <a:p>
            <a:pPr marL="342900" indent="-342900">
              <a:buFont typeface="Arial" panose="020B0604020202020204" pitchFamily="34" charset="0"/>
              <a:buChar char="•"/>
            </a:pPr>
            <a:r>
              <a:rPr lang="en-US" dirty="0"/>
              <a:t>Condensate drain planning—ensure water has somewhere to drip that avoids freezing, walkways, and on top of other outdoor condensers</a:t>
            </a:r>
          </a:p>
          <a:p>
            <a:pPr marL="342900" indent="-342900">
              <a:buFont typeface="Arial" panose="020B0604020202020204" pitchFamily="34" charset="0"/>
              <a:buChar char="•"/>
            </a:pPr>
            <a:r>
              <a:rPr lang="en-US" dirty="0"/>
              <a:t>Defrost drip planning</a:t>
            </a:r>
          </a:p>
          <a:p>
            <a:pPr marL="342900" indent="-342900">
              <a:buFont typeface="Arial" panose="020B0604020202020204" pitchFamily="34" charset="0"/>
              <a:buChar char="•"/>
            </a:pPr>
            <a:r>
              <a:rPr lang="en-US" dirty="0"/>
              <a:t>Lineset considerations:</a:t>
            </a:r>
          </a:p>
          <a:p>
            <a:pPr marL="800100" lvl="1" indent="-342900">
              <a:buFont typeface="Arial" panose="020B0604020202020204" pitchFamily="34" charset="0"/>
              <a:buChar char="•"/>
            </a:pPr>
            <a:r>
              <a:rPr lang="en-US" dirty="0"/>
              <a:t>Can the refrigerant line easily reach the indoor unit?</a:t>
            </a:r>
          </a:p>
          <a:p>
            <a:pPr marL="800100" lvl="1" indent="-342900">
              <a:buFont typeface="Arial" panose="020B0604020202020204" pitchFamily="34" charset="0"/>
              <a:buChar char="•"/>
            </a:pPr>
            <a:r>
              <a:rPr lang="en-US" dirty="0"/>
              <a:t>Can the refrigerant line be kept short (≤ 25 feet ideally)?</a:t>
            </a:r>
          </a:p>
          <a:p>
            <a:pPr marL="342900" indent="-342900">
              <a:buFont typeface="Arial" panose="020B0604020202020204" pitchFamily="34" charset="0"/>
              <a:buChar char="•"/>
            </a:pPr>
            <a:r>
              <a:rPr lang="en-US" dirty="0"/>
              <a:t>Noise/vibration concerns</a:t>
            </a:r>
          </a:p>
          <a:p>
            <a:pPr marL="342900" indent="-342900">
              <a:buFont typeface="Arial" panose="020B0604020202020204" pitchFamily="34" charset="0"/>
              <a:buChar char="•"/>
            </a:pPr>
            <a:r>
              <a:rPr lang="en-US" dirty="0"/>
              <a:t>Nuisance and animal protection</a:t>
            </a:r>
          </a:p>
        </p:txBody>
      </p:sp>
      <p:cxnSp>
        <p:nvCxnSpPr>
          <p:cNvPr id="19" name="Straight Connector 18">
            <a:extLst>
              <a:ext uri="{FF2B5EF4-FFF2-40B4-BE49-F238E27FC236}">
                <a16:creationId xmlns:a16="http://schemas.microsoft.com/office/drawing/2014/main" id="{9D53D881-FAD7-4299-9005-56DBE208503B}"/>
              </a:ext>
            </a:extLst>
          </p:cNvPr>
          <p:cNvCxnSpPr>
            <a:cxnSpLocks/>
          </p:cNvCxnSpPr>
          <p:nvPr/>
        </p:nvCxnSpPr>
        <p:spPr>
          <a:xfrm>
            <a:off x="5847052" y="1400723"/>
            <a:ext cx="0" cy="4672746"/>
          </a:xfrm>
          <a:prstGeom prst="line">
            <a:avLst/>
          </a:prstGeom>
        </p:spPr>
        <p:style>
          <a:lnRef idx="3">
            <a:schemeClr val="accent3"/>
          </a:lnRef>
          <a:fillRef idx="0">
            <a:schemeClr val="accent3"/>
          </a:fillRef>
          <a:effectRef idx="2">
            <a:schemeClr val="accent3"/>
          </a:effectRef>
          <a:fontRef idx="minor">
            <a:schemeClr val="tx1"/>
          </a:fontRef>
        </p:style>
      </p:cxnSp>
      <p:pic>
        <p:nvPicPr>
          <p:cNvPr id="5" name="Picture 5" descr="Diagram, engineering drawing&#10;&#10;Description automatically generated">
            <a:extLst>
              <a:ext uri="{FF2B5EF4-FFF2-40B4-BE49-F238E27FC236}">
                <a16:creationId xmlns:a16="http://schemas.microsoft.com/office/drawing/2014/main" id="{54B9C7DB-3B14-44A9-A3D3-BF0D8465E803}"/>
              </a:ext>
            </a:extLst>
          </p:cNvPr>
          <p:cNvPicPr>
            <a:picLocks noChangeAspect="1"/>
          </p:cNvPicPr>
          <p:nvPr/>
        </p:nvPicPr>
        <p:blipFill>
          <a:blip r:embed="rId3"/>
          <a:stretch>
            <a:fillRect/>
          </a:stretch>
        </p:blipFill>
        <p:spPr>
          <a:xfrm>
            <a:off x="6144217" y="4562245"/>
            <a:ext cx="2587970" cy="2018906"/>
          </a:xfrm>
          <a:prstGeom prst="rect">
            <a:avLst/>
          </a:prstGeom>
        </p:spPr>
      </p:pic>
      <p:pic>
        <p:nvPicPr>
          <p:cNvPr id="4" name="Picture 3" descr="Icon&#10;&#10;Description automatically generated">
            <a:extLst>
              <a:ext uri="{FF2B5EF4-FFF2-40B4-BE49-F238E27FC236}">
                <a16:creationId xmlns:a16="http://schemas.microsoft.com/office/drawing/2014/main" id="{06DC237F-C29F-924E-B926-75EECB4D9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7775" y="797479"/>
            <a:ext cx="2705373" cy="2422850"/>
          </a:xfrm>
          <a:prstGeom prst="rect">
            <a:avLst/>
          </a:prstGeom>
        </p:spPr>
      </p:pic>
      <p:pic>
        <p:nvPicPr>
          <p:cNvPr id="12" name="Picture 11" descr="Text&#10;&#10;Description automatically generated with low confidence">
            <a:extLst>
              <a:ext uri="{FF2B5EF4-FFF2-40B4-BE49-F238E27FC236}">
                <a16:creationId xmlns:a16="http://schemas.microsoft.com/office/drawing/2014/main" id="{73153A3F-3ECD-6147-B0BE-E4610E65EE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6083" y="2514231"/>
            <a:ext cx="2788757" cy="2213299"/>
          </a:xfrm>
          <a:prstGeom prst="rect">
            <a:avLst/>
          </a:prstGeom>
        </p:spPr>
      </p:pic>
    </p:spTree>
    <p:extLst>
      <p:ext uri="{BB962C8B-B14F-4D97-AF65-F5344CB8AC3E}">
        <p14:creationId xmlns:p14="http://schemas.microsoft.com/office/powerpoint/2010/main" val="3459912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1">
            <a:extLst>
              <a:ext uri="{FF2B5EF4-FFF2-40B4-BE49-F238E27FC236}">
                <a16:creationId xmlns:a16="http://schemas.microsoft.com/office/drawing/2014/main" id="{D3F2DAB1-3AEA-4FF9-8F8E-D25E480B283C}"/>
              </a:ext>
            </a:extLst>
          </p:cNvPr>
          <p:cNvGraphicFramePr>
            <a:graphicFrameLocks noGrp="1"/>
          </p:cNvGraphicFramePr>
          <p:nvPr>
            <p:ph idx="1"/>
          </p:nvPr>
        </p:nvGraphicFramePr>
        <p:xfrm>
          <a:off x="628650" y="1454150"/>
          <a:ext cx="7886700" cy="4722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D6A7740A-4403-482D-B835-0ED41BD2F536}"/>
              </a:ext>
            </a:extLst>
          </p:cNvPr>
          <p:cNvSpPr>
            <a:spLocks noGrp="1"/>
          </p:cNvSpPr>
          <p:nvPr>
            <p:ph type="title"/>
          </p:nvPr>
        </p:nvSpPr>
        <p:spPr/>
        <p:txBody>
          <a:bodyPr>
            <a:normAutofit fontScale="90000"/>
          </a:bodyPr>
          <a:lstStyle/>
          <a:p>
            <a:r>
              <a:rPr lang="en-US" dirty="0">
                <a:latin typeface="Abadi" panose="020B0604020104020204" pitchFamily="34" charset="0"/>
              </a:rPr>
              <a:t>Heat Pump Basics</a:t>
            </a:r>
            <a:br>
              <a:rPr lang="en-US" sz="4800" dirty="0">
                <a:latin typeface="Abadi" panose="020B0604020104020204" pitchFamily="34" charset="0"/>
              </a:rPr>
            </a:br>
            <a:r>
              <a:rPr lang="en-US" sz="3600" dirty="0">
                <a:latin typeface="Abadi" panose="020B0604020104020204" pitchFamily="34" charset="0"/>
              </a:rPr>
              <a:t>Learning Outcomes</a:t>
            </a:r>
            <a:endParaRPr lang="en-US" dirty="0"/>
          </a:p>
        </p:txBody>
      </p:sp>
      <p:sp>
        <p:nvSpPr>
          <p:cNvPr id="4" name="Slide Number Placeholder 3">
            <a:extLst>
              <a:ext uri="{FF2B5EF4-FFF2-40B4-BE49-F238E27FC236}">
                <a16:creationId xmlns:a16="http://schemas.microsoft.com/office/drawing/2014/main" id="{23FEAC12-79FC-446C-807F-8746FB129DBB}"/>
              </a:ext>
            </a:extLst>
          </p:cNvPr>
          <p:cNvSpPr>
            <a:spLocks noGrp="1"/>
          </p:cNvSpPr>
          <p:nvPr>
            <p:ph type="sldNum" sz="quarter" idx="4"/>
          </p:nvPr>
        </p:nvSpPr>
        <p:spPr/>
        <p:txBody>
          <a:bodyPr/>
          <a:lstStyle/>
          <a:p>
            <a:fld id="{AB63D03B-4D76-4C5C-B606-7C1408D5F261}" type="slidenum">
              <a:rPr lang="en-US" smtClean="0"/>
              <a:t>5</a:t>
            </a:fld>
            <a:endParaRPr lang="en-US"/>
          </a:p>
        </p:txBody>
      </p:sp>
    </p:spTree>
    <p:extLst>
      <p:ext uri="{BB962C8B-B14F-4D97-AF65-F5344CB8AC3E}">
        <p14:creationId xmlns:p14="http://schemas.microsoft.com/office/powerpoint/2010/main" val="18174540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rmAutofit fontScale="90000"/>
          </a:bodyPr>
          <a:lstStyle/>
          <a:p>
            <a:r>
              <a:rPr lang="en-US" sz="4000" dirty="0">
                <a:latin typeface="Abadi" panose="020B0604020104020204" pitchFamily="34" charset="0"/>
              </a:rPr>
              <a:t>Other Design Considerations </a:t>
            </a:r>
            <a:br>
              <a:rPr lang="en-US" dirty="0">
                <a:latin typeface="Abadi" panose="020B0604020104020204" pitchFamily="34" charset="0"/>
              </a:rPr>
            </a:br>
            <a:r>
              <a:rPr lang="en-US" sz="3200" dirty="0">
                <a:latin typeface="Abadi" panose="020B0604020104020204" pitchFamily="34" charset="0"/>
              </a:rPr>
              <a:t>Backup vs. Supplemental Heat</a:t>
            </a:r>
            <a:endParaRPr lang="en-US" dirty="0">
              <a:latin typeface="Abadi" panose="020B0604020104020204" pitchFamily="34" charset="0"/>
            </a:endParaRPr>
          </a:p>
        </p:txBody>
      </p:sp>
      <p:sp>
        <p:nvSpPr>
          <p:cNvPr id="8" name="Slide Number Placeholder 4">
            <a:extLst>
              <a:ext uri="{FF2B5EF4-FFF2-40B4-BE49-F238E27FC236}">
                <a16:creationId xmlns:a16="http://schemas.microsoft.com/office/drawing/2014/main" id="{38CCA49D-63A8-4F56-9383-FBDF3FAE083C}"/>
              </a:ext>
            </a:extLst>
          </p:cNvPr>
          <p:cNvSpPr>
            <a:spLocks noGrp="1"/>
          </p:cNvSpPr>
          <p:nvPr>
            <p:ph type="sldNum" sz="quarter" idx="4"/>
          </p:nvPr>
        </p:nvSpPr>
        <p:spPr/>
        <p:txBody>
          <a:bodyPr/>
          <a:lstStyle/>
          <a:p>
            <a:fld id="{E6166F9C-AA76-49A4-852C-289CB63A6674}" type="slidenum">
              <a:rPr lang="en-US" smtClean="0"/>
              <a:t>50</a:t>
            </a:fld>
            <a:endParaRPr lang="en-US"/>
          </a:p>
        </p:txBody>
      </p:sp>
      <p:sp>
        <p:nvSpPr>
          <p:cNvPr id="18" name="TextBox 17">
            <a:extLst>
              <a:ext uri="{FF2B5EF4-FFF2-40B4-BE49-F238E27FC236}">
                <a16:creationId xmlns:a16="http://schemas.microsoft.com/office/drawing/2014/main" id="{E7946DE9-7966-4BF5-A7CC-3E9E02035DCC}"/>
              </a:ext>
            </a:extLst>
          </p:cNvPr>
          <p:cNvSpPr txBox="1"/>
          <p:nvPr/>
        </p:nvSpPr>
        <p:spPr>
          <a:xfrm>
            <a:off x="317929" y="1556133"/>
            <a:ext cx="5302059" cy="4339650"/>
          </a:xfrm>
          <a:prstGeom prst="rect">
            <a:avLst/>
          </a:prstGeom>
          <a:noFill/>
        </p:spPr>
        <p:txBody>
          <a:bodyPr wrap="square" rtlCol="0">
            <a:spAutoFit/>
          </a:bodyPr>
          <a:lstStyle/>
          <a:p>
            <a:pPr marL="342900" indent="-342900">
              <a:buFont typeface="Arial" panose="020B0604020202020204" pitchFamily="34" charset="0"/>
              <a:buChar char="•"/>
            </a:pPr>
            <a:r>
              <a:rPr lang="en-US" sz="2000" b="1" dirty="0"/>
              <a:t>Backup</a:t>
            </a:r>
            <a:r>
              <a:rPr lang="en-US" sz="2000" dirty="0"/>
              <a:t> </a:t>
            </a:r>
          </a:p>
          <a:p>
            <a:pPr marL="800100" lvl="1" indent="-342900">
              <a:buFont typeface="Arial" panose="020B0604020202020204" pitchFamily="34" charset="0"/>
              <a:buChar char="•"/>
            </a:pPr>
            <a:r>
              <a:rPr lang="en-US" dirty="0"/>
              <a:t>Must cover nearly the whole home and the whole home’s load</a:t>
            </a:r>
          </a:p>
          <a:p>
            <a:pPr marL="800100" lvl="1" indent="-342900">
              <a:buFont typeface="Arial" panose="020B0604020202020204" pitchFamily="34" charset="0"/>
              <a:buChar char="•"/>
            </a:pPr>
            <a:r>
              <a:rPr lang="en-US" dirty="0"/>
              <a:t>Critical to include primary living area and water pipe locations</a:t>
            </a:r>
          </a:p>
          <a:p>
            <a:pPr marL="800100" lvl="1" indent="-342900">
              <a:buFont typeface="Arial" panose="020B0604020202020204" pitchFamily="34" charset="0"/>
              <a:buChar char="•"/>
            </a:pPr>
            <a:r>
              <a:rPr lang="en-US" dirty="0"/>
              <a:t>Can be gas, oil or electric resistance based</a:t>
            </a:r>
          </a:p>
          <a:p>
            <a:pPr marL="800100" lvl="1" indent="-342900">
              <a:buFont typeface="Arial" panose="020B0604020202020204" pitchFamily="34" charset="0"/>
              <a:buChar char="•"/>
            </a:pPr>
            <a:r>
              <a:rPr lang="en-US" dirty="0"/>
              <a:t>Intended to run infrequently—thermostat settings and controls must be integrated </a:t>
            </a:r>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b="1" dirty="0"/>
              <a:t>Supplemental</a:t>
            </a:r>
          </a:p>
          <a:p>
            <a:pPr marL="800100" lvl="1" indent="-342900">
              <a:buFont typeface="Arial" panose="020B0604020202020204" pitchFamily="34" charset="0"/>
              <a:buChar char="•"/>
            </a:pPr>
            <a:r>
              <a:rPr lang="en-US" dirty="0"/>
              <a:t>Covers the portions of the home not served by heat pumps</a:t>
            </a:r>
          </a:p>
          <a:p>
            <a:pPr marL="800100" lvl="1" indent="-342900">
              <a:buFont typeface="Arial" panose="020B0604020202020204" pitchFamily="34" charset="0"/>
              <a:buChar char="•"/>
            </a:pPr>
            <a:r>
              <a:rPr lang="en-US" dirty="0"/>
              <a:t>Intended to run frequently—thermostat locations and settings must be integrated</a:t>
            </a:r>
          </a:p>
          <a:p>
            <a:pPr marL="800100" lvl="1" indent="-342900">
              <a:buFont typeface="Arial" panose="020B0604020202020204" pitchFamily="34" charset="0"/>
              <a:buChar char="•"/>
            </a:pPr>
            <a:endParaRPr lang="en-US" dirty="0"/>
          </a:p>
        </p:txBody>
      </p:sp>
      <p:cxnSp>
        <p:nvCxnSpPr>
          <p:cNvPr id="19" name="Straight Connector 18">
            <a:extLst>
              <a:ext uri="{FF2B5EF4-FFF2-40B4-BE49-F238E27FC236}">
                <a16:creationId xmlns:a16="http://schemas.microsoft.com/office/drawing/2014/main" id="{9D53D881-FAD7-4299-9005-56DBE208503B}"/>
              </a:ext>
            </a:extLst>
          </p:cNvPr>
          <p:cNvCxnSpPr>
            <a:cxnSpLocks/>
          </p:cNvCxnSpPr>
          <p:nvPr/>
        </p:nvCxnSpPr>
        <p:spPr>
          <a:xfrm>
            <a:off x="5829295" y="1586045"/>
            <a:ext cx="0" cy="4725223"/>
          </a:xfrm>
          <a:prstGeom prst="line">
            <a:avLst/>
          </a:prstGeom>
        </p:spPr>
        <p:style>
          <a:lnRef idx="3">
            <a:schemeClr val="accent3"/>
          </a:lnRef>
          <a:fillRef idx="0">
            <a:schemeClr val="accent3"/>
          </a:fillRef>
          <a:effectRef idx="2">
            <a:schemeClr val="accent3"/>
          </a:effectRef>
          <a:fontRef idx="minor">
            <a:schemeClr val="tx1"/>
          </a:fontRef>
        </p:style>
      </p:cxnSp>
      <p:pic>
        <p:nvPicPr>
          <p:cNvPr id="3" name="Picture 16" descr="A picture containing diagram&#10;&#10;Description automatically generated">
            <a:extLst>
              <a:ext uri="{FF2B5EF4-FFF2-40B4-BE49-F238E27FC236}">
                <a16:creationId xmlns:a16="http://schemas.microsoft.com/office/drawing/2014/main" id="{88C572A8-129F-44B2-AF6E-2441D8DA9998}"/>
              </a:ext>
            </a:extLst>
          </p:cNvPr>
          <p:cNvPicPr>
            <a:picLocks noChangeAspect="1"/>
          </p:cNvPicPr>
          <p:nvPr/>
        </p:nvPicPr>
        <p:blipFill>
          <a:blip r:embed="rId3"/>
          <a:stretch>
            <a:fillRect/>
          </a:stretch>
        </p:blipFill>
        <p:spPr>
          <a:xfrm>
            <a:off x="6327811" y="3949535"/>
            <a:ext cx="2266739" cy="2684450"/>
          </a:xfrm>
          <a:prstGeom prst="rect">
            <a:avLst/>
          </a:prstGeom>
        </p:spPr>
      </p:pic>
      <p:pic>
        <p:nvPicPr>
          <p:cNvPr id="4" name="Picture 15" descr="A picture containing diagram&#10;&#10;Description automatically generated">
            <a:extLst>
              <a:ext uri="{FF2B5EF4-FFF2-40B4-BE49-F238E27FC236}">
                <a16:creationId xmlns:a16="http://schemas.microsoft.com/office/drawing/2014/main" id="{3E6494C1-C910-4C5C-832C-95F84B4C1ED2}"/>
              </a:ext>
            </a:extLst>
          </p:cNvPr>
          <p:cNvPicPr>
            <a:picLocks noChangeAspect="1"/>
          </p:cNvPicPr>
          <p:nvPr/>
        </p:nvPicPr>
        <p:blipFill>
          <a:blip r:embed="rId4"/>
          <a:stretch>
            <a:fillRect/>
          </a:stretch>
        </p:blipFill>
        <p:spPr>
          <a:xfrm>
            <a:off x="6343016" y="1302558"/>
            <a:ext cx="2241396" cy="2646099"/>
          </a:xfrm>
          <a:prstGeom prst="rect">
            <a:avLst/>
          </a:prstGeom>
        </p:spPr>
      </p:pic>
    </p:spTree>
    <p:extLst>
      <p:ext uri="{BB962C8B-B14F-4D97-AF65-F5344CB8AC3E}">
        <p14:creationId xmlns:p14="http://schemas.microsoft.com/office/powerpoint/2010/main" val="12024364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mple Reasons You Shouldn't Underestimate Your Air Filter">
            <a:extLst>
              <a:ext uri="{FF2B5EF4-FFF2-40B4-BE49-F238E27FC236}">
                <a16:creationId xmlns:a16="http://schemas.microsoft.com/office/drawing/2014/main" id="{66D65E1D-07D9-49E0-BEBA-0C47B734A4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5" r="14652" b="-2"/>
          <a:stretch/>
        </p:blipFill>
        <p:spPr bwMode="auto">
          <a:xfrm>
            <a:off x="2726187" y="1503046"/>
            <a:ext cx="3691625" cy="18785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vert="horz" lIns="91440" tIns="45720" rIns="91440" bIns="45720" rtlCol="0" anchor="ctr">
            <a:normAutofit fontScale="90000"/>
          </a:bodyPr>
          <a:lstStyle/>
          <a:p>
            <a:r>
              <a:rPr lang="en-US" sz="4000">
                <a:latin typeface="Abadi" panose="020B0604020104020204" pitchFamily="34" charset="0"/>
              </a:rPr>
              <a:t>Design Decision Methods</a:t>
            </a:r>
            <a:br>
              <a:rPr lang="en-US" sz="2800">
                <a:latin typeface="Abadi" panose="020B0604020104020204" pitchFamily="34" charset="0"/>
              </a:rPr>
            </a:br>
            <a:r>
              <a:rPr lang="en-US" sz="3200">
                <a:latin typeface="Abadi" panose="020B0604020104020204" pitchFamily="34" charset="0"/>
              </a:rPr>
              <a:t>Identify Customer’s Needs</a:t>
            </a:r>
            <a:endParaRPr lang="en-US" sz="2800">
              <a:latin typeface="Abadi" panose="020B0604020104020204" pitchFamily="34" charset="0"/>
            </a:endParaRPr>
          </a:p>
        </p:txBody>
      </p:sp>
      <p:sp>
        <p:nvSpPr>
          <p:cNvPr id="14" name="Slide Number Placeholder 4">
            <a:extLst>
              <a:ext uri="{FF2B5EF4-FFF2-40B4-BE49-F238E27FC236}">
                <a16:creationId xmlns:a16="http://schemas.microsoft.com/office/drawing/2014/main" id="{F67FB06D-71C0-4218-A961-5AF3A8647665}"/>
              </a:ext>
            </a:extLst>
          </p:cNvPr>
          <p:cNvSpPr>
            <a:spLocks noGrp="1"/>
          </p:cNvSpPr>
          <p:nvPr>
            <p:ph type="sldNum" sz="quarter" idx="4"/>
          </p:nvPr>
        </p:nvSpPr>
        <p:spPr/>
        <p:txBody>
          <a:bodyPr/>
          <a:lstStyle/>
          <a:p>
            <a:fld id="{E6166F9C-AA76-49A4-852C-289CB63A6674}" type="slidenum">
              <a:rPr lang="en-US" smtClean="0"/>
              <a:t>51</a:t>
            </a:fld>
            <a:endParaRPr lang="en-US"/>
          </a:p>
        </p:txBody>
      </p:sp>
      <p:sp>
        <p:nvSpPr>
          <p:cNvPr id="8" name="TextBox 7"/>
          <p:cNvSpPr txBox="1"/>
          <p:nvPr/>
        </p:nvSpPr>
        <p:spPr>
          <a:xfrm>
            <a:off x="802661" y="3561060"/>
            <a:ext cx="7970389" cy="3021955"/>
          </a:xfrm>
          <a:prstGeom prst="rect">
            <a:avLst/>
          </a:prstGeom>
        </p:spPr>
        <p:txBody>
          <a:bodyPr vert="horz" lIns="91440" tIns="45720" rIns="91440" bIns="45720" rtlCol="0" anchor="ctr">
            <a:normAutofit/>
          </a:bodyPr>
          <a:lstStyle/>
          <a:p>
            <a:pPr marL="285750" indent="-228600" defTabSz="914400">
              <a:lnSpc>
                <a:spcPct val="90000"/>
              </a:lnSpc>
              <a:spcAft>
                <a:spcPts val="600"/>
              </a:spcAft>
              <a:buFont typeface="Arial" panose="020B0604020202020204" pitchFamily="34" charset="0"/>
              <a:buChar char="•"/>
            </a:pPr>
            <a:r>
              <a:rPr lang="en-US" sz="2000" dirty="0"/>
              <a:t>Interest/willingness for doing load reduction measures first</a:t>
            </a:r>
          </a:p>
          <a:p>
            <a:pPr marL="285750" indent="-228600" defTabSz="914400">
              <a:lnSpc>
                <a:spcPct val="90000"/>
              </a:lnSpc>
              <a:spcAft>
                <a:spcPts val="600"/>
              </a:spcAft>
              <a:buFont typeface="Arial" panose="020B0604020202020204" pitchFamily="34" charset="0"/>
              <a:buChar char="•"/>
            </a:pPr>
            <a:r>
              <a:rPr lang="en-US" sz="2000" dirty="0"/>
              <a:t>Desire to stop using fossil fuels</a:t>
            </a:r>
          </a:p>
          <a:p>
            <a:pPr marL="285750" indent="-228600" defTabSz="914400">
              <a:lnSpc>
                <a:spcPct val="90000"/>
              </a:lnSpc>
              <a:spcAft>
                <a:spcPts val="600"/>
              </a:spcAft>
              <a:buFont typeface="Arial" panose="020B0604020202020204" pitchFamily="34" charset="0"/>
              <a:buChar char="•"/>
            </a:pPr>
            <a:r>
              <a:rPr lang="en-US" sz="2000" dirty="0"/>
              <a:t>Occupancy patterns (long spells away from home vs. consistently occupied)</a:t>
            </a:r>
          </a:p>
          <a:p>
            <a:pPr marL="285750" indent="-228600" defTabSz="914400">
              <a:lnSpc>
                <a:spcPct val="90000"/>
              </a:lnSpc>
              <a:spcAft>
                <a:spcPts val="600"/>
              </a:spcAft>
              <a:buFont typeface="Arial" panose="020B0604020202020204" pitchFamily="34" charset="0"/>
              <a:buChar char="•"/>
            </a:pPr>
            <a:r>
              <a:rPr lang="en-US" sz="2000" dirty="0"/>
              <a:t>Do they want cooling throughout the house or just in certain rooms?</a:t>
            </a:r>
          </a:p>
          <a:p>
            <a:pPr marL="285750" indent="-228600" defTabSz="914400">
              <a:lnSpc>
                <a:spcPct val="90000"/>
              </a:lnSpc>
              <a:spcAft>
                <a:spcPts val="600"/>
              </a:spcAft>
              <a:buFont typeface="Arial" panose="020B0604020202020204" pitchFamily="34" charset="0"/>
              <a:buChar char="•"/>
            </a:pPr>
            <a:r>
              <a:rPr lang="en-US" sz="2000" dirty="0"/>
              <a:t>Cost concerns</a:t>
            </a:r>
          </a:p>
          <a:p>
            <a:pPr marL="742950" lvl="1" indent="-228600" defTabSz="914400">
              <a:lnSpc>
                <a:spcPct val="90000"/>
              </a:lnSpc>
              <a:spcAft>
                <a:spcPts val="600"/>
              </a:spcAft>
              <a:buFont typeface="Arial" panose="020B0604020202020204" pitchFamily="34" charset="0"/>
              <a:buChar char="•"/>
            </a:pPr>
            <a:r>
              <a:rPr lang="en-US" sz="2000" dirty="0"/>
              <a:t>First cost vs. ongoing fuel and maintenance costs</a:t>
            </a:r>
          </a:p>
          <a:p>
            <a:pPr marL="285750" indent="-228600" defTabSz="914400">
              <a:lnSpc>
                <a:spcPct val="90000"/>
              </a:lnSpc>
              <a:spcAft>
                <a:spcPts val="600"/>
              </a:spcAft>
              <a:buFont typeface="Arial" panose="020B0604020202020204" pitchFamily="34" charset="0"/>
              <a:buChar char="•"/>
            </a:pPr>
            <a:r>
              <a:rPr lang="en-US" sz="2000" dirty="0"/>
              <a:t>Plans for renovations or additions</a:t>
            </a:r>
          </a:p>
        </p:txBody>
      </p:sp>
    </p:spTree>
    <p:extLst>
      <p:ext uri="{BB962C8B-B14F-4D97-AF65-F5344CB8AC3E}">
        <p14:creationId xmlns:p14="http://schemas.microsoft.com/office/powerpoint/2010/main" val="19631534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303709" y="1366576"/>
            <a:ext cx="5387530" cy="5034226"/>
          </a:xfrm>
          <a:prstGeom prst="rect">
            <a:avLst/>
          </a:prstGeom>
        </p:spPr>
        <p:txBody>
          <a:bodyPr vert="horz" lIns="91440" tIns="45720" rIns="91440" bIns="45720" rtlCol="0" anchor="ctr">
            <a:noAutofit/>
          </a:bodyPr>
          <a:lstStyle/>
          <a:p>
            <a:pPr marL="285750" indent="-228600" defTabSz="914400">
              <a:lnSpc>
                <a:spcPct val="90000"/>
              </a:lnSpc>
              <a:spcAft>
                <a:spcPts val="600"/>
              </a:spcAft>
              <a:buFont typeface="Arial" panose="020B0604020202020204" pitchFamily="34" charset="0"/>
              <a:buChar char="•"/>
            </a:pPr>
            <a:r>
              <a:rPr lang="en-US"/>
              <a:t>Does the home already have ducts?</a:t>
            </a:r>
          </a:p>
          <a:p>
            <a:pPr marL="742950" lvl="1" indent="-228600" defTabSz="914400">
              <a:lnSpc>
                <a:spcPct val="90000"/>
              </a:lnSpc>
              <a:spcAft>
                <a:spcPts val="600"/>
              </a:spcAft>
              <a:buFont typeface="Arial" panose="020B0604020202020204" pitchFamily="34" charset="0"/>
              <a:buChar char="•"/>
            </a:pPr>
            <a:r>
              <a:rPr lang="en-US"/>
              <a:t>Can they be repurposed or kept in place for a backup/supplemental system?</a:t>
            </a:r>
          </a:p>
          <a:p>
            <a:pPr marL="285750" indent="-228600" defTabSz="914400">
              <a:lnSpc>
                <a:spcPct val="90000"/>
              </a:lnSpc>
              <a:spcAft>
                <a:spcPts val="600"/>
              </a:spcAft>
              <a:buFont typeface="Arial" panose="020B0604020202020204" pitchFamily="34" charset="0"/>
              <a:buChar char="•"/>
            </a:pPr>
            <a:r>
              <a:rPr lang="en-US"/>
              <a:t>Is the home’s current heating already zoned?</a:t>
            </a:r>
          </a:p>
          <a:p>
            <a:pPr marL="285750" indent="-228600" defTabSz="914400">
              <a:lnSpc>
                <a:spcPct val="90000"/>
              </a:lnSpc>
              <a:spcAft>
                <a:spcPts val="600"/>
              </a:spcAft>
              <a:buFont typeface="Arial" panose="020B0604020202020204" pitchFamily="34" charset="0"/>
              <a:buChar char="•"/>
            </a:pPr>
            <a:r>
              <a:rPr lang="en-US"/>
              <a:t>What is the expected functional life of the current heating system?</a:t>
            </a:r>
          </a:p>
          <a:p>
            <a:pPr marL="285750" indent="-228600" defTabSz="914400">
              <a:lnSpc>
                <a:spcPct val="90000"/>
              </a:lnSpc>
              <a:spcAft>
                <a:spcPts val="600"/>
              </a:spcAft>
              <a:buFont typeface="Arial" panose="020B0604020202020204" pitchFamily="34" charset="0"/>
              <a:buChar char="•"/>
            </a:pPr>
            <a:r>
              <a:rPr lang="en-US"/>
              <a:t>Does the home have electric resistance heat anywhere?</a:t>
            </a:r>
          </a:p>
          <a:p>
            <a:pPr marL="285750" indent="-228600" defTabSz="914400">
              <a:lnSpc>
                <a:spcPct val="90000"/>
              </a:lnSpc>
              <a:spcAft>
                <a:spcPts val="600"/>
              </a:spcAft>
              <a:buFont typeface="Arial" panose="020B0604020202020204" pitchFamily="34" charset="0"/>
              <a:buChar char="•"/>
            </a:pPr>
            <a:r>
              <a:rPr lang="en-US"/>
              <a:t>Does the home’s layout include multiple floors or isolated wings?</a:t>
            </a:r>
          </a:p>
          <a:p>
            <a:pPr marL="285750" indent="-228600" defTabSz="914400">
              <a:lnSpc>
                <a:spcPct val="90000"/>
              </a:lnSpc>
              <a:spcAft>
                <a:spcPts val="600"/>
              </a:spcAft>
              <a:buFont typeface="Arial" panose="020B0604020202020204" pitchFamily="34" charset="0"/>
              <a:buChar char="•"/>
            </a:pPr>
            <a:r>
              <a:rPr lang="en-US"/>
              <a:t>Is the home’s main living area open-concept for free movement of conditioned air?</a:t>
            </a:r>
          </a:p>
          <a:p>
            <a:pPr marL="285750" indent="-228600" defTabSz="914400">
              <a:lnSpc>
                <a:spcPct val="90000"/>
              </a:lnSpc>
              <a:spcAft>
                <a:spcPts val="600"/>
              </a:spcAft>
              <a:buFont typeface="Arial" panose="020B0604020202020204" pitchFamily="34" charset="0"/>
              <a:buChar char="•"/>
            </a:pPr>
            <a:r>
              <a:rPr lang="en-US"/>
              <a:t>Are there constraints on where to place the outdoor unit, such as a close neighbor?</a:t>
            </a:r>
          </a:p>
          <a:p>
            <a:pPr marL="285750" indent="-228600" defTabSz="914400">
              <a:lnSpc>
                <a:spcPct val="90000"/>
              </a:lnSpc>
              <a:spcAft>
                <a:spcPts val="600"/>
              </a:spcAft>
              <a:buFont typeface="Arial" panose="020B0604020202020204" pitchFamily="34" charset="0"/>
              <a:buChar char="•"/>
            </a:pPr>
            <a:r>
              <a:rPr lang="en-US"/>
              <a:t>Is there sufficient space and power capacity in the breaker panel?</a:t>
            </a:r>
          </a:p>
          <a:p>
            <a:pPr marL="285750" indent="-228600" defTabSz="914400">
              <a:lnSpc>
                <a:spcPct val="90000"/>
              </a:lnSpc>
              <a:spcAft>
                <a:spcPts val="600"/>
              </a:spcAft>
              <a:buFont typeface="Arial" panose="020B0604020202020204" pitchFamily="34" charset="0"/>
              <a:buChar char="•"/>
            </a:pPr>
            <a:r>
              <a:rPr lang="en-US"/>
              <a:t>Are there opportunities for load reductions first? </a:t>
            </a:r>
          </a:p>
        </p:txBody>
      </p:sp>
      <p:sp>
        <p:nvSpPr>
          <p:cNvPr id="2" name="Title 1">
            <a:extLst>
              <a:ext uri="{FF2B5EF4-FFF2-40B4-BE49-F238E27FC236}">
                <a16:creationId xmlns:a16="http://schemas.microsoft.com/office/drawing/2014/main" id="{94B7A107-5434-40AA-B7BF-79EFF4CFB3D6}"/>
              </a:ext>
            </a:extLst>
          </p:cNvPr>
          <p:cNvSpPr>
            <a:spLocks noGrp="1"/>
          </p:cNvSpPr>
          <p:nvPr>
            <p:ph type="title"/>
          </p:nvPr>
        </p:nvSpPr>
        <p:spPr/>
        <p:txBody>
          <a:bodyPr anchor="t">
            <a:noAutofit/>
          </a:bodyPr>
          <a:lstStyle/>
          <a:p>
            <a:r>
              <a:rPr lang="en-US" sz="3600">
                <a:latin typeface="Abadi" panose="020B0604020104020204" pitchFamily="34" charset="0"/>
              </a:rPr>
              <a:t>Design Decision Methods</a:t>
            </a:r>
            <a:br>
              <a:rPr lang="en-US" sz="2000">
                <a:latin typeface="Abadi" panose="020B0604020104020204" pitchFamily="34" charset="0"/>
              </a:rPr>
            </a:br>
            <a:r>
              <a:rPr lang="en-US" sz="2400">
                <a:latin typeface="Abadi" panose="020B0604020104020204" pitchFamily="34" charset="0"/>
              </a:rPr>
              <a:t>Identify Current Home Heating and Layout</a:t>
            </a:r>
            <a:br>
              <a:rPr lang="en-US" sz="2000">
                <a:latin typeface="Abadi" panose="020B0604020104020204" pitchFamily="34" charset="0"/>
              </a:rPr>
            </a:br>
            <a:endParaRPr lang="en-US" sz="2400"/>
          </a:p>
        </p:txBody>
      </p:sp>
      <p:sp>
        <p:nvSpPr>
          <p:cNvPr id="14" name="Slide Number Placeholder 4">
            <a:extLst>
              <a:ext uri="{FF2B5EF4-FFF2-40B4-BE49-F238E27FC236}">
                <a16:creationId xmlns:a16="http://schemas.microsoft.com/office/drawing/2014/main" id="{F20C9155-6D91-4D98-8D38-C2FAFA0A49B3}"/>
              </a:ext>
            </a:extLst>
          </p:cNvPr>
          <p:cNvSpPr>
            <a:spLocks noGrp="1"/>
          </p:cNvSpPr>
          <p:nvPr>
            <p:ph type="sldNum" sz="quarter" idx="4"/>
          </p:nvPr>
        </p:nvSpPr>
        <p:spPr/>
        <p:txBody>
          <a:bodyPr/>
          <a:lstStyle/>
          <a:p>
            <a:fld id="{E6166F9C-AA76-49A4-852C-289CB63A6674}" type="slidenum">
              <a:rPr lang="en-US" smtClean="0"/>
              <a:t>52</a:t>
            </a:fld>
            <a:endParaRPr lang="en-US"/>
          </a:p>
        </p:txBody>
      </p:sp>
      <p:pic>
        <p:nvPicPr>
          <p:cNvPr id="3" name="Picture 2">
            <a:extLst>
              <a:ext uri="{FF2B5EF4-FFF2-40B4-BE49-F238E27FC236}">
                <a16:creationId xmlns:a16="http://schemas.microsoft.com/office/drawing/2014/main" id="{8D51C837-30C7-4461-9A18-4698B160381E}"/>
              </a:ext>
            </a:extLst>
          </p:cNvPr>
          <p:cNvPicPr>
            <a:picLocks noChangeAspect="1"/>
          </p:cNvPicPr>
          <p:nvPr/>
        </p:nvPicPr>
        <p:blipFill>
          <a:blip r:embed="rId3"/>
          <a:stretch>
            <a:fillRect/>
          </a:stretch>
        </p:blipFill>
        <p:spPr>
          <a:xfrm>
            <a:off x="364144" y="1470660"/>
            <a:ext cx="2715404" cy="4373880"/>
          </a:xfrm>
          <a:prstGeom prst="rect">
            <a:avLst/>
          </a:prstGeom>
        </p:spPr>
      </p:pic>
    </p:spTree>
    <p:extLst>
      <p:ext uri="{BB962C8B-B14F-4D97-AF65-F5344CB8AC3E}">
        <p14:creationId xmlns:p14="http://schemas.microsoft.com/office/powerpoint/2010/main" val="11136089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73760-C6AA-4E67-BD83-E13B57B3CE8A}"/>
              </a:ext>
            </a:extLst>
          </p:cNvPr>
          <p:cNvSpPr>
            <a:spLocks noGrp="1"/>
          </p:cNvSpPr>
          <p:nvPr>
            <p:ph type="ctrTitle"/>
          </p:nvPr>
        </p:nvSpPr>
        <p:spPr>
          <a:xfrm>
            <a:off x="685800" y="1278386"/>
            <a:ext cx="7772400" cy="1490936"/>
          </a:xfrm>
        </p:spPr>
        <p:txBody>
          <a:bodyPr>
            <a:normAutofit/>
          </a:bodyPr>
          <a:lstStyle/>
          <a:p>
            <a:r>
              <a:rPr lang="en-US" sz="4800" dirty="0">
                <a:latin typeface="Abadi"/>
              </a:rPr>
              <a:t>Part 5</a:t>
            </a:r>
            <a:br>
              <a:rPr lang="en-US" sz="4800" dirty="0">
                <a:latin typeface="Abadi"/>
              </a:rPr>
            </a:br>
            <a:r>
              <a:rPr lang="en-US" sz="4800" dirty="0">
                <a:latin typeface="Abadi"/>
              </a:rPr>
              <a:t>Thermostats and Controls</a:t>
            </a:r>
          </a:p>
        </p:txBody>
      </p:sp>
      <p:pic>
        <p:nvPicPr>
          <p:cNvPr id="4" name="Picture 8" descr="Text, icon&#10;&#10;Description automatically generated">
            <a:extLst>
              <a:ext uri="{FF2B5EF4-FFF2-40B4-BE49-F238E27FC236}">
                <a16:creationId xmlns:a16="http://schemas.microsoft.com/office/drawing/2014/main" id="{F3DA778E-5333-4051-A5D8-8C22838FA260}"/>
              </a:ext>
            </a:extLst>
          </p:cNvPr>
          <p:cNvPicPr>
            <a:picLocks noChangeAspect="1"/>
          </p:cNvPicPr>
          <p:nvPr/>
        </p:nvPicPr>
        <p:blipFill>
          <a:blip r:embed="rId2"/>
          <a:stretch>
            <a:fillRect/>
          </a:stretch>
        </p:blipFill>
        <p:spPr>
          <a:xfrm>
            <a:off x="4898266" y="3490643"/>
            <a:ext cx="2399522" cy="2834640"/>
          </a:xfrm>
          <a:prstGeom prst="rect">
            <a:avLst/>
          </a:prstGeom>
        </p:spPr>
      </p:pic>
      <p:pic>
        <p:nvPicPr>
          <p:cNvPr id="3" name="Picture 2" descr="A computer generated image of a satellite&#10;&#10;Description automatically generated">
            <a:extLst>
              <a:ext uri="{FF2B5EF4-FFF2-40B4-BE49-F238E27FC236}">
                <a16:creationId xmlns:a16="http://schemas.microsoft.com/office/drawing/2014/main" id="{7E6C0C32-4A1E-1A1F-BEB1-1DC625C89F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790" y="3482203"/>
            <a:ext cx="2399522" cy="2843080"/>
          </a:xfrm>
          <a:prstGeom prst="rect">
            <a:avLst/>
          </a:prstGeom>
        </p:spPr>
      </p:pic>
    </p:spTree>
    <p:extLst>
      <p:ext uri="{BB962C8B-B14F-4D97-AF65-F5344CB8AC3E}">
        <p14:creationId xmlns:p14="http://schemas.microsoft.com/office/powerpoint/2010/main" val="19100052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1">
            <a:extLst>
              <a:ext uri="{FF2B5EF4-FFF2-40B4-BE49-F238E27FC236}">
                <a16:creationId xmlns:a16="http://schemas.microsoft.com/office/drawing/2014/main" id="{D3F2DAB1-3AEA-4FF9-8F8E-D25E480B283C}"/>
              </a:ext>
            </a:extLst>
          </p:cNvPr>
          <p:cNvGraphicFramePr>
            <a:graphicFrameLocks noGrp="1"/>
          </p:cNvGraphicFramePr>
          <p:nvPr>
            <p:ph idx="1"/>
            <p:extLst>
              <p:ext uri="{D42A27DB-BD31-4B8C-83A1-F6EECF244321}">
                <p14:modId xmlns:p14="http://schemas.microsoft.com/office/powerpoint/2010/main" val="74326834"/>
              </p:ext>
            </p:extLst>
          </p:nvPr>
        </p:nvGraphicFramePr>
        <p:xfrm>
          <a:off x="628650" y="1454150"/>
          <a:ext cx="7886700" cy="4722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D6A7740A-4403-482D-B835-0ED41BD2F536}"/>
              </a:ext>
            </a:extLst>
          </p:cNvPr>
          <p:cNvSpPr>
            <a:spLocks noGrp="1"/>
          </p:cNvSpPr>
          <p:nvPr>
            <p:ph type="title"/>
          </p:nvPr>
        </p:nvSpPr>
        <p:spPr/>
        <p:txBody>
          <a:bodyPr>
            <a:normAutofit fontScale="90000"/>
          </a:bodyPr>
          <a:lstStyle/>
          <a:p>
            <a:r>
              <a:rPr lang="en-US" sz="4000" dirty="0">
                <a:latin typeface="Abadi" panose="020B0604020104020204" pitchFamily="34" charset="0"/>
              </a:rPr>
              <a:t>Thermostats and Controls</a:t>
            </a:r>
            <a:br>
              <a:rPr lang="en-US" sz="4800" dirty="0">
                <a:latin typeface="Abadi" panose="020B0604020104020204" pitchFamily="34" charset="0"/>
              </a:rPr>
            </a:br>
            <a:r>
              <a:rPr lang="en-US" sz="3200" dirty="0">
                <a:latin typeface="Abadi" panose="020B0604020104020204" pitchFamily="34" charset="0"/>
              </a:rPr>
              <a:t>Learning Outcomes</a:t>
            </a:r>
            <a:endParaRPr lang="en-US" dirty="0"/>
          </a:p>
        </p:txBody>
      </p:sp>
      <p:sp>
        <p:nvSpPr>
          <p:cNvPr id="4" name="Slide Number Placeholder 3">
            <a:extLst>
              <a:ext uri="{FF2B5EF4-FFF2-40B4-BE49-F238E27FC236}">
                <a16:creationId xmlns:a16="http://schemas.microsoft.com/office/drawing/2014/main" id="{23FEAC12-79FC-446C-807F-8746FB129DBB}"/>
              </a:ext>
            </a:extLst>
          </p:cNvPr>
          <p:cNvSpPr>
            <a:spLocks noGrp="1"/>
          </p:cNvSpPr>
          <p:nvPr>
            <p:ph type="sldNum" sz="quarter" idx="4"/>
          </p:nvPr>
        </p:nvSpPr>
        <p:spPr/>
        <p:txBody>
          <a:bodyPr/>
          <a:lstStyle/>
          <a:p>
            <a:fld id="{AB63D03B-4D76-4C5C-B606-7C1408D5F261}" type="slidenum">
              <a:rPr lang="en-US" smtClean="0"/>
              <a:t>54</a:t>
            </a:fld>
            <a:endParaRPr lang="en-US"/>
          </a:p>
        </p:txBody>
      </p:sp>
    </p:spTree>
    <p:extLst>
      <p:ext uri="{BB962C8B-B14F-4D97-AF65-F5344CB8AC3E}">
        <p14:creationId xmlns:p14="http://schemas.microsoft.com/office/powerpoint/2010/main" val="33341325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4DBB5-1DA6-42D8-A1F6-8E47834FE099}"/>
              </a:ext>
            </a:extLst>
          </p:cNvPr>
          <p:cNvSpPr>
            <a:spLocks noGrp="1"/>
          </p:cNvSpPr>
          <p:nvPr>
            <p:ph type="title"/>
          </p:nvPr>
        </p:nvSpPr>
        <p:spPr/>
        <p:txBody>
          <a:bodyPr>
            <a:normAutofit/>
          </a:bodyPr>
          <a:lstStyle/>
          <a:p>
            <a:r>
              <a:rPr lang="en-US" sz="3600">
                <a:latin typeface="Abadi" panose="020B0604020104020204" pitchFamily="34" charset="0"/>
              </a:rPr>
              <a:t>Controlling the Heat Pump</a:t>
            </a:r>
          </a:p>
        </p:txBody>
      </p:sp>
      <p:sp>
        <p:nvSpPr>
          <p:cNvPr id="17" name="Slide Number Placeholder 4">
            <a:extLst>
              <a:ext uri="{FF2B5EF4-FFF2-40B4-BE49-F238E27FC236}">
                <a16:creationId xmlns:a16="http://schemas.microsoft.com/office/drawing/2014/main" id="{B8A6EE5F-B9B0-4FB6-A907-37049C9653BB}"/>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AA341EE-979E-47B7-AE83-D1B6055D6BCA}"/>
              </a:ext>
            </a:extLst>
          </p:cNvPr>
          <p:cNvSpPr txBox="1"/>
          <p:nvPr/>
        </p:nvSpPr>
        <p:spPr>
          <a:xfrm>
            <a:off x="819438" y="3506245"/>
            <a:ext cx="240549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Ductless Wand/Remote</a:t>
            </a:r>
          </a:p>
        </p:txBody>
      </p:sp>
      <p:sp>
        <p:nvSpPr>
          <p:cNvPr id="14" name="TextBox 13">
            <a:extLst>
              <a:ext uri="{FF2B5EF4-FFF2-40B4-BE49-F238E27FC236}">
                <a16:creationId xmlns:a16="http://schemas.microsoft.com/office/drawing/2014/main" id="{D399F7F9-9E10-4D4F-B5DD-CEFC4F627269}"/>
              </a:ext>
            </a:extLst>
          </p:cNvPr>
          <p:cNvSpPr txBox="1"/>
          <p:nvPr/>
        </p:nvSpPr>
        <p:spPr>
          <a:xfrm>
            <a:off x="5616453" y="3506245"/>
            <a:ext cx="18128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Wall Thermostat</a:t>
            </a:r>
          </a:p>
        </p:txBody>
      </p:sp>
      <p:sp>
        <p:nvSpPr>
          <p:cNvPr id="15" name="TextBox 14">
            <a:extLst>
              <a:ext uri="{FF2B5EF4-FFF2-40B4-BE49-F238E27FC236}">
                <a16:creationId xmlns:a16="http://schemas.microsoft.com/office/drawing/2014/main" id="{49DCABD8-04C3-4626-B0FD-F778E07A3569}"/>
              </a:ext>
            </a:extLst>
          </p:cNvPr>
          <p:cNvSpPr txBox="1"/>
          <p:nvPr/>
        </p:nvSpPr>
        <p:spPr>
          <a:xfrm>
            <a:off x="5393133" y="6082472"/>
            <a:ext cx="240549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Smart Wall Thermostat</a:t>
            </a:r>
          </a:p>
        </p:txBody>
      </p:sp>
      <p:sp>
        <p:nvSpPr>
          <p:cNvPr id="16" name="TextBox 15">
            <a:extLst>
              <a:ext uri="{FF2B5EF4-FFF2-40B4-BE49-F238E27FC236}">
                <a16:creationId xmlns:a16="http://schemas.microsoft.com/office/drawing/2014/main" id="{662F85A2-1ED2-4322-820C-750CE669ED5C}"/>
              </a:ext>
            </a:extLst>
          </p:cNvPr>
          <p:cNvSpPr txBox="1"/>
          <p:nvPr/>
        </p:nvSpPr>
        <p:spPr>
          <a:xfrm>
            <a:off x="1380881" y="6032230"/>
            <a:ext cx="126863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Mobile App</a:t>
            </a:r>
          </a:p>
        </p:txBody>
      </p:sp>
      <p:pic>
        <p:nvPicPr>
          <p:cNvPr id="5" name="Picture 2" descr="Thermostat App Concept - Sketch Freebie - Freebie Supply">
            <a:extLst>
              <a:ext uri="{FF2B5EF4-FFF2-40B4-BE49-F238E27FC236}">
                <a16:creationId xmlns:a16="http://schemas.microsoft.com/office/drawing/2014/main" id="{08EBA252-7307-4DD2-8AE5-8AE6DEBD6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024" y="4294464"/>
            <a:ext cx="2303008" cy="17272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2" descr="Image result for daily setbacks thermostats">
            <a:extLst>
              <a:ext uri="{FF2B5EF4-FFF2-40B4-BE49-F238E27FC236}">
                <a16:creationId xmlns:a16="http://schemas.microsoft.com/office/drawing/2014/main" id="{B2559377-26C8-4461-8916-FF9C8FE7C4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8018" y="4220417"/>
            <a:ext cx="3799963" cy="17272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Cool That &amp;quot;Bonus&amp;quot; Room with a Mini-Split Heat Pump | Pippin Brothers">
            <a:extLst>
              <a:ext uri="{FF2B5EF4-FFF2-40B4-BE49-F238E27FC236}">
                <a16:creationId xmlns:a16="http://schemas.microsoft.com/office/drawing/2014/main" id="{7913BA58-DBA6-47F1-86A2-9E84218CC3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056" y="1540934"/>
            <a:ext cx="3651100" cy="18255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6" descr="The 9 Best Thermostats of 2021">
            <a:extLst>
              <a:ext uri="{FF2B5EF4-FFF2-40B4-BE49-F238E27FC236}">
                <a16:creationId xmlns:a16="http://schemas.microsoft.com/office/drawing/2014/main" id="{111D0104-092A-424D-93D3-7997BFAF49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7969" y="1503179"/>
            <a:ext cx="2609850" cy="1752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471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4DBB5-1DA6-42D8-A1F6-8E47834FE099}"/>
              </a:ext>
            </a:extLst>
          </p:cNvPr>
          <p:cNvSpPr>
            <a:spLocks noGrp="1"/>
          </p:cNvSpPr>
          <p:nvPr>
            <p:ph type="title"/>
          </p:nvPr>
        </p:nvSpPr>
        <p:spPr/>
        <p:txBody>
          <a:bodyPr>
            <a:normAutofit/>
          </a:bodyPr>
          <a:lstStyle/>
          <a:p>
            <a:r>
              <a:rPr lang="en-US" sz="3600" dirty="0">
                <a:latin typeface="Abadi" panose="020B0604020104020204" pitchFamily="34" charset="0"/>
              </a:rPr>
              <a:t>Controlling the Backup Heat</a:t>
            </a:r>
          </a:p>
        </p:txBody>
      </p:sp>
      <p:sp>
        <p:nvSpPr>
          <p:cNvPr id="11" name="Slide Number Placeholder 4">
            <a:extLst>
              <a:ext uri="{FF2B5EF4-FFF2-40B4-BE49-F238E27FC236}">
                <a16:creationId xmlns:a16="http://schemas.microsoft.com/office/drawing/2014/main" id="{70370A62-546A-4047-A4D7-3BC385C08DBD}"/>
              </a:ext>
            </a:extLst>
          </p:cNvPr>
          <p:cNvSpPr>
            <a:spLocks noGrp="1"/>
          </p:cNvSpPr>
          <p:nvPr>
            <p:ph type="sldNum" sz="quarter" idx="4"/>
          </p:nvPr>
        </p:nvSpPr>
        <p:spPr/>
        <p:txBody>
          <a:bodyPr/>
          <a:lstStyle/>
          <a:p>
            <a:fld id="{E6166F9C-AA76-49A4-852C-289CB63A6674}" type="slidenum">
              <a:rPr lang="en-US" smtClean="0"/>
              <a:t>56</a:t>
            </a:fld>
            <a:endParaRPr lang="en-US"/>
          </a:p>
        </p:txBody>
      </p:sp>
      <p:cxnSp>
        <p:nvCxnSpPr>
          <p:cNvPr id="19" name="Straight Connector 18">
            <a:extLst>
              <a:ext uri="{FF2B5EF4-FFF2-40B4-BE49-F238E27FC236}">
                <a16:creationId xmlns:a16="http://schemas.microsoft.com/office/drawing/2014/main" id="{21C43595-27F6-40E5-AC28-EDA17BF2167B}"/>
              </a:ext>
            </a:extLst>
          </p:cNvPr>
          <p:cNvCxnSpPr>
            <a:cxnSpLocks/>
          </p:cNvCxnSpPr>
          <p:nvPr/>
        </p:nvCxnSpPr>
        <p:spPr>
          <a:xfrm>
            <a:off x="5882562" y="2099095"/>
            <a:ext cx="0" cy="3847375"/>
          </a:xfrm>
          <a:prstGeom prst="line">
            <a:avLst/>
          </a:prstGeom>
        </p:spPr>
        <p:style>
          <a:lnRef idx="3">
            <a:schemeClr val="accent3"/>
          </a:lnRef>
          <a:fillRef idx="0">
            <a:schemeClr val="accent3"/>
          </a:fillRef>
          <a:effectRef idx="2">
            <a:schemeClr val="accent3"/>
          </a:effectRef>
          <a:fontRef idx="minor">
            <a:schemeClr val="tx1"/>
          </a:fontRef>
        </p:style>
      </p:cxnSp>
      <p:sp>
        <p:nvSpPr>
          <p:cNvPr id="22" name="TextBox 21">
            <a:extLst>
              <a:ext uri="{FF2B5EF4-FFF2-40B4-BE49-F238E27FC236}">
                <a16:creationId xmlns:a16="http://schemas.microsoft.com/office/drawing/2014/main" id="{B00D2335-10DD-4A4C-B19B-FDBEF1FA507F}"/>
              </a:ext>
            </a:extLst>
          </p:cNvPr>
          <p:cNvSpPr txBox="1"/>
          <p:nvPr/>
        </p:nvSpPr>
        <p:spPr>
          <a:xfrm>
            <a:off x="298336" y="2244540"/>
            <a:ext cx="5302059" cy="3877985"/>
          </a:xfrm>
          <a:prstGeom prst="rect">
            <a:avLst/>
          </a:prstGeom>
          <a:noFill/>
        </p:spPr>
        <p:txBody>
          <a:bodyPr wrap="square" rtlCol="0">
            <a:spAutoFit/>
          </a:bodyPr>
          <a:lstStyle/>
          <a:p>
            <a:pPr marL="342900" indent="-342900">
              <a:buFont typeface="Arial" panose="020B0604020202020204" pitchFamily="34" charset="0"/>
              <a:buChar char="•"/>
            </a:pPr>
            <a:r>
              <a:rPr lang="en-US" dirty="0"/>
              <a:t>Integrated controls</a:t>
            </a:r>
          </a:p>
          <a:p>
            <a:pPr marL="800100" lvl="1" indent="-342900">
              <a:buFont typeface="Arial" panose="020B0604020202020204" pitchFamily="34" charset="0"/>
              <a:buChar char="•"/>
            </a:pPr>
            <a:r>
              <a:rPr lang="en-US" sz="1600" dirty="0"/>
              <a:t>One thermostat controls both the heat pump and the backup</a:t>
            </a:r>
          </a:p>
          <a:p>
            <a:pPr marL="800100" lvl="1" indent="-342900">
              <a:buFont typeface="Arial" panose="020B0604020202020204" pitchFamily="34" charset="0"/>
              <a:buChar char="•"/>
            </a:pPr>
            <a:r>
              <a:rPr lang="en-US" sz="1600" dirty="0"/>
              <a:t>Gives primacy to the heat pump when economical</a:t>
            </a:r>
          </a:p>
          <a:p>
            <a:pPr marL="1257300" lvl="2" indent="-342900">
              <a:buFont typeface="Arial" panose="020B0604020202020204" pitchFamily="34" charset="0"/>
              <a:buChar char="•"/>
            </a:pPr>
            <a:r>
              <a:rPr lang="en-US" sz="1600" i="1" dirty="0"/>
              <a:t>Balance point</a:t>
            </a:r>
            <a:r>
              <a:rPr lang="en-US" sz="1600" dirty="0"/>
              <a:t> programmed for automatic changeover at 5°F to 35°F depending on system capabilities</a:t>
            </a:r>
          </a:p>
          <a:p>
            <a:pPr marL="1257300" lvl="2" indent="-342900">
              <a:buFont typeface="Arial" panose="020B0604020202020204" pitchFamily="34" charset="0"/>
              <a:buChar char="•"/>
            </a:pPr>
            <a:r>
              <a:rPr lang="en-US" sz="1600" i="1" dirty="0"/>
              <a:t>Simultaneous operation (</a:t>
            </a:r>
            <a:r>
              <a:rPr lang="en-US" sz="1600" dirty="0"/>
              <a:t>aka</a:t>
            </a:r>
            <a:r>
              <a:rPr lang="en-US" sz="1600" i="1" dirty="0"/>
              <a:t> droop method) </a:t>
            </a:r>
            <a:r>
              <a:rPr lang="en-US" sz="1600" dirty="0"/>
              <a:t>—backup system’s heating setpoint 3°F colder</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Separate controls </a:t>
            </a:r>
          </a:p>
          <a:p>
            <a:pPr marL="800100" lvl="1" indent="-342900">
              <a:buFont typeface="Arial" panose="020B0604020202020204" pitchFamily="34" charset="0"/>
              <a:buChar char="•"/>
            </a:pPr>
            <a:r>
              <a:rPr lang="en-US" sz="1600" dirty="0"/>
              <a:t>Backup thermostat location similar to heat pump’s</a:t>
            </a:r>
          </a:p>
          <a:p>
            <a:pPr marL="800100" lvl="1" indent="-342900">
              <a:buFont typeface="Arial" panose="020B0604020202020204" pitchFamily="34" charset="0"/>
              <a:buChar char="•"/>
            </a:pPr>
            <a:r>
              <a:rPr lang="en-US" sz="1600" i="1" dirty="0"/>
              <a:t>Droop method</a:t>
            </a:r>
            <a:r>
              <a:rPr lang="en-US" sz="1600" dirty="0"/>
              <a:t>—backup system’s heating setpoint 3°F colder</a:t>
            </a:r>
          </a:p>
          <a:p>
            <a:pPr lvl="1"/>
            <a:endParaRPr lang="en-US" sz="1600" dirty="0"/>
          </a:p>
        </p:txBody>
      </p:sp>
      <p:pic>
        <p:nvPicPr>
          <p:cNvPr id="12" name="Picture 2" descr="Image result for daily setbacks thermostats">
            <a:extLst>
              <a:ext uri="{FF2B5EF4-FFF2-40B4-BE49-F238E27FC236}">
                <a16:creationId xmlns:a16="http://schemas.microsoft.com/office/drawing/2014/main" id="{F99F23F1-40D7-4940-A640-C4212DA04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6813" y="4402159"/>
            <a:ext cx="3017520" cy="1371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6" descr="The 9 Best Thermostats of 2021">
            <a:extLst>
              <a:ext uri="{FF2B5EF4-FFF2-40B4-BE49-F238E27FC236}">
                <a16:creationId xmlns:a16="http://schemas.microsoft.com/office/drawing/2014/main" id="{A34633A3-6705-43A7-BDF9-F03921247D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4730" y="2022516"/>
            <a:ext cx="2609850" cy="1752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2901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4DBB5-1DA6-42D8-A1F6-8E47834FE099}"/>
              </a:ext>
            </a:extLst>
          </p:cNvPr>
          <p:cNvSpPr>
            <a:spLocks noGrp="1"/>
          </p:cNvSpPr>
          <p:nvPr>
            <p:ph type="title"/>
          </p:nvPr>
        </p:nvSpPr>
        <p:spPr/>
        <p:txBody>
          <a:bodyPr>
            <a:normAutofit/>
          </a:bodyPr>
          <a:lstStyle/>
          <a:p>
            <a:r>
              <a:rPr lang="en-US" sz="3600">
                <a:latin typeface="Abadi" panose="020B0604020104020204" pitchFamily="34" charset="0"/>
              </a:rPr>
              <a:t>Controlling the Supplemental Heat</a:t>
            </a:r>
          </a:p>
        </p:txBody>
      </p:sp>
      <p:sp>
        <p:nvSpPr>
          <p:cNvPr id="11" name="Slide Number Placeholder 4">
            <a:extLst>
              <a:ext uri="{FF2B5EF4-FFF2-40B4-BE49-F238E27FC236}">
                <a16:creationId xmlns:a16="http://schemas.microsoft.com/office/drawing/2014/main" id="{9ABBAB35-78C5-423F-8625-CF5D5CF378FB}"/>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21C43595-27F6-40E5-AC28-EDA17BF2167B}"/>
              </a:ext>
            </a:extLst>
          </p:cNvPr>
          <p:cNvCxnSpPr>
            <a:cxnSpLocks/>
          </p:cNvCxnSpPr>
          <p:nvPr/>
        </p:nvCxnSpPr>
        <p:spPr>
          <a:xfrm>
            <a:off x="5855929" y="1908532"/>
            <a:ext cx="0" cy="3876251"/>
          </a:xfrm>
          <a:prstGeom prst="line">
            <a:avLst/>
          </a:prstGeom>
        </p:spPr>
        <p:style>
          <a:lnRef idx="3">
            <a:schemeClr val="accent3"/>
          </a:lnRef>
          <a:fillRef idx="0">
            <a:schemeClr val="accent3"/>
          </a:fillRef>
          <a:effectRef idx="2">
            <a:schemeClr val="accent3"/>
          </a:effectRef>
          <a:fontRef idx="minor">
            <a:schemeClr val="tx1"/>
          </a:fontRef>
        </p:style>
      </p:cxnSp>
      <p:sp>
        <p:nvSpPr>
          <p:cNvPr id="22" name="TextBox 21">
            <a:extLst>
              <a:ext uri="{FF2B5EF4-FFF2-40B4-BE49-F238E27FC236}">
                <a16:creationId xmlns:a16="http://schemas.microsoft.com/office/drawing/2014/main" id="{B00D2335-10DD-4A4C-B19B-FDBEF1FA507F}"/>
              </a:ext>
            </a:extLst>
          </p:cNvPr>
          <p:cNvSpPr txBox="1"/>
          <p:nvPr/>
        </p:nvSpPr>
        <p:spPr>
          <a:xfrm>
            <a:off x="542925" y="2940784"/>
            <a:ext cx="5108232" cy="1631216"/>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Separate controls </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Supplemental thermostat located in the supplemental zone </a:t>
            </a:r>
          </a:p>
          <a:p>
            <a:pPr marL="800100" lvl="1" indent="-342900">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May be viable for a small </a:t>
            </a: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droop</a:t>
            </a:r>
            <a:r>
              <a:rPr lang="en-US" sz="1600" i="1" dirty="0">
                <a:solidFill>
                  <a:prstClr val="black"/>
                </a:solidFill>
                <a:latin typeface="Calibri" panose="020F0502020204030204"/>
              </a:rPr>
              <a: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2°F</a:t>
            </a:r>
            <a:r>
              <a:rPr lang="en-US" sz="1600" i="1" dirty="0">
                <a:solidFill>
                  <a:prstClr val="black"/>
                </a:solidFill>
              </a:rPr>
              <a: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to maximize heat pump use on mild days</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2" descr="Image result for daily setbacks thermostats">
            <a:extLst>
              <a:ext uri="{FF2B5EF4-FFF2-40B4-BE49-F238E27FC236}">
                <a16:creationId xmlns:a16="http://schemas.microsoft.com/office/drawing/2014/main" id="{6E771169-C649-41BF-8B3D-D2AB10E7D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7880" y="4243554"/>
            <a:ext cx="3017520" cy="1371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6" descr="The 9 Best Thermostats of 2021">
            <a:extLst>
              <a:ext uri="{FF2B5EF4-FFF2-40B4-BE49-F238E27FC236}">
                <a16:creationId xmlns:a16="http://schemas.microsoft.com/office/drawing/2014/main" id="{A7B27C40-4AD6-4AC0-8982-E491E70AA5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0702" y="2064484"/>
            <a:ext cx="2609850" cy="1752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9601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9063339-1BEE-4756-AC70-5B7A246545F3}"/>
              </a:ext>
            </a:extLst>
          </p:cNvPr>
          <p:cNvSpPr>
            <a:spLocks noGrp="1"/>
          </p:cNvSpPr>
          <p:nvPr>
            <p:ph type="title"/>
          </p:nvPr>
        </p:nvSpPr>
        <p:spPr/>
        <p:txBody>
          <a:bodyPr/>
          <a:lstStyle/>
          <a:p>
            <a:r>
              <a:rPr lang="en-US">
                <a:latin typeface="Abadi" panose="020B0604020104020204" pitchFamily="34" charset="0"/>
              </a:rPr>
              <a:t>Control Principles</a:t>
            </a:r>
          </a:p>
        </p:txBody>
      </p:sp>
      <p:sp>
        <p:nvSpPr>
          <p:cNvPr id="5" name="Slide Number Placeholder 4">
            <a:extLst>
              <a:ext uri="{FF2B5EF4-FFF2-40B4-BE49-F238E27FC236}">
                <a16:creationId xmlns:a16="http://schemas.microsoft.com/office/drawing/2014/main" id="{A9CAD86C-092F-4D4E-A879-765052B88419}"/>
              </a:ext>
            </a:extLst>
          </p:cNvPr>
          <p:cNvSpPr>
            <a:spLocks noGrp="1"/>
          </p:cNvSpPr>
          <p:nvPr>
            <p:ph type="sldNum" sz="quarter" idx="4"/>
          </p:nvPr>
        </p:nvSpPr>
        <p:spPr/>
        <p:txBody>
          <a:bodyPr/>
          <a:lstStyle/>
          <a:p>
            <a:fld id="{CEBCF131-7035-4C7F-A8F1-59D5E59872EA}" type="slidenum">
              <a:rPr lang="en-US" smtClean="0"/>
              <a:pPr/>
              <a:t>58</a:t>
            </a:fld>
            <a:endParaRPr lang="en-US"/>
          </a:p>
        </p:txBody>
      </p:sp>
      <p:pic>
        <p:nvPicPr>
          <p:cNvPr id="16386" name="Picture 2" descr="Image result for daily setbacks thermostats">
            <a:extLst>
              <a:ext uri="{FF2B5EF4-FFF2-40B4-BE49-F238E27FC236}">
                <a16:creationId xmlns:a16="http://schemas.microsoft.com/office/drawing/2014/main" id="{9AAB987F-6E42-4E04-A905-018F5973C9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5234" y="3057501"/>
            <a:ext cx="301752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B7F4C65-E51A-4E1D-B355-C9821C5B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5234" y="4660315"/>
            <a:ext cx="3017520" cy="1450606"/>
          </a:xfrm>
          <a:prstGeom prst="rect">
            <a:avLst/>
          </a:prstGeom>
        </p:spPr>
      </p:pic>
      <p:pic>
        <p:nvPicPr>
          <p:cNvPr id="16388" name="Picture 4" descr="Image result for hourly thermostat settings">
            <a:extLst>
              <a:ext uri="{FF2B5EF4-FFF2-40B4-BE49-F238E27FC236}">
                <a16:creationId xmlns:a16="http://schemas.microsoft.com/office/drawing/2014/main" id="{53C706B6-DA73-489B-8E8E-0CE88E08D3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5234" y="1115010"/>
            <a:ext cx="3017520" cy="171127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D1C1BA38-BE25-42CB-A61C-18A1ED6A682A}"/>
              </a:ext>
            </a:extLst>
          </p:cNvPr>
          <p:cNvCxnSpPr>
            <a:cxnSpLocks/>
          </p:cNvCxnSpPr>
          <p:nvPr/>
        </p:nvCxnSpPr>
        <p:spPr>
          <a:xfrm>
            <a:off x="5442012" y="1372970"/>
            <a:ext cx="0" cy="4559300"/>
          </a:xfrm>
          <a:prstGeom prst="line">
            <a:avLst/>
          </a:prstGeom>
        </p:spPr>
        <p:style>
          <a:lnRef idx="3">
            <a:schemeClr val="accent3"/>
          </a:lnRef>
          <a:fillRef idx="0">
            <a:schemeClr val="accent3"/>
          </a:fillRef>
          <a:effectRef idx="2">
            <a:schemeClr val="accent3"/>
          </a:effectRef>
          <a:fontRef idx="minor">
            <a:schemeClr val="tx1"/>
          </a:fontRef>
        </p:style>
      </p:cxnSp>
      <p:sp>
        <p:nvSpPr>
          <p:cNvPr id="15" name="Text Placeholder 2">
            <a:extLst>
              <a:ext uri="{FF2B5EF4-FFF2-40B4-BE49-F238E27FC236}">
                <a16:creationId xmlns:a16="http://schemas.microsoft.com/office/drawing/2014/main" id="{DD37FB51-8025-41AC-B891-060C98FF424F}"/>
              </a:ext>
            </a:extLst>
          </p:cNvPr>
          <p:cNvSpPr txBox="1">
            <a:spLocks/>
          </p:cNvSpPr>
          <p:nvPr/>
        </p:nvSpPr>
        <p:spPr>
          <a:xfrm>
            <a:off x="497502" y="1528224"/>
            <a:ext cx="4787900" cy="45474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t>Different than traditional heating </a:t>
            </a:r>
          </a:p>
          <a:p>
            <a:r>
              <a:rPr lang="en-US" sz="1800" dirty="0"/>
              <a:t>Avoid deep-daily setbacks</a:t>
            </a:r>
            <a:r>
              <a:rPr lang="en-US" sz="1800"/>
              <a:t>—(</a:t>
            </a:r>
            <a:r>
              <a:rPr lang="en-US" sz="1800" dirty="0"/>
              <a:t>max 3</a:t>
            </a:r>
            <a:r>
              <a:rPr lang="en-US" sz="1800" dirty="0">
                <a:ea typeface="Arial Unicode MS" panose="020B0604020202020204" pitchFamily="34" charset="-128"/>
                <a:cs typeface="Arial Unicode MS" panose="020B0604020202020204" pitchFamily="34" charset="-128"/>
              </a:rPr>
              <a:t>°F at any time-step)</a:t>
            </a:r>
          </a:p>
          <a:p>
            <a:pPr lvl="1"/>
            <a:r>
              <a:rPr lang="en-US" sz="1600" dirty="0">
                <a:ea typeface="Arial Unicode MS" panose="020B0604020202020204" pitchFamily="34" charset="-128"/>
                <a:cs typeface="Arial Unicode MS" panose="020B0604020202020204" pitchFamily="34" charset="-128"/>
              </a:rPr>
              <a:t>Reduce reversion to catch-up mode</a:t>
            </a:r>
          </a:p>
          <a:p>
            <a:pPr lvl="1"/>
            <a:r>
              <a:rPr lang="en-US" sz="1600" dirty="0">
                <a:ea typeface="Arial Unicode MS" panose="020B0604020202020204" pitchFamily="34" charset="-128"/>
                <a:cs typeface="Arial Unicode MS" panose="020B0604020202020204" pitchFamily="34" charset="-128"/>
              </a:rPr>
              <a:t>Deep setbacks for vacation are fine</a:t>
            </a:r>
          </a:p>
          <a:p>
            <a:r>
              <a:rPr lang="en-US" sz="1800" dirty="0">
                <a:ea typeface="Arial Unicode MS" panose="020B0604020202020204" pitchFamily="34" charset="-128"/>
                <a:cs typeface="Arial Unicode MS" panose="020B0604020202020204" pitchFamily="34" charset="-128"/>
              </a:rPr>
              <a:t>Be careful when pairing with 3</a:t>
            </a:r>
            <a:r>
              <a:rPr lang="en-US" sz="1800" baseline="30000" dirty="0">
                <a:ea typeface="Arial Unicode MS" panose="020B0604020202020204" pitchFamily="34" charset="-128"/>
                <a:cs typeface="Arial Unicode MS" panose="020B0604020202020204" pitchFamily="34" charset="-128"/>
              </a:rPr>
              <a:t>rd</a:t>
            </a:r>
            <a:r>
              <a:rPr lang="en-US" sz="1800" dirty="0">
                <a:ea typeface="Arial Unicode MS" panose="020B0604020202020204" pitchFamily="34" charset="-128"/>
                <a:cs typeface="Arial Unicode MS" panose="020B0604020202020204" pitchFamily="34" charset="-128"/>
              </a:rPr>
              <a:t> party thermostats (Nest, Ecobee, etc.)</a:t>
            </a:r>
          </a:p>
          <a:p>
            <a:pPr lvl="1"/>
            <a:r>
              <a:rPr lang="en-US" sz="1600" dirty="0">
                <a:ea typeface="Arial Unicode MS" panose="020B0604020202020204" pitchFamily="34" charset="-128"/>
                <a:cs typeface="Arial Unicode MS" panose="020B0604020202020204" pitchFamily="34" charset="-128"/>
              </a:rPr>
              <a:t>The heat pump’s control algorithms can conflict with the 3</a:t>
            </a:r>
            <a:r>
              <a:rPr lang="en-US" sz="1600" baseline="30000" dirty="0">
                <a:ea typeface="Arial Unicode MS" panose="020B0604020202020204" pitchFamily="34" charset="-128"/>
                <a:cs typeface="Arial Unicode MS" panose="020B0604020202020204" pitchFamily="34" charset="-128"/>
              </a:rPr>
              <a:t>rd</a:t>
            </a:r>
            <a:r>
              <a:rPr lang="en-US" sz="1600" dirty="0">
                <a:ea typeface="Arial Unicode MS" panose="020B0604020202020204" pitchFamily="34" charset="-128"/>
                <a:cs typeface="Arial Unicode MS" panose="020B0604020202020204" pitchFamily="34" charset="-128"/>
              </a:rPr>
              <a:t> party tool. </a:t>
            </a:r>
          </a:p>
          <a:p>
            <a:r>
              <a:rPr lang="en-US" sz="1800" dirty="0">
                <a:ea typeface="Arial Unicode MS" panose="020B0604020202020204" pitchFamily="34" charset="-128"/>
                <a:cs typeface="Arial Unicode MS" panose="020B0604020202020204" pitchFamily="34" charset="-128"/>
              </a:rPr>
              <a:t>Use the </a:t>
            </a:r>
            <a:r>
              <a:rPr lang="en-US" sz="1800" i="1" dirty="0">
                <a:ea typeface="Arial Unicode MS" panose="020B0604020202020204" pitchFamily="34" charset="-128"/>
                <a:cs typeface="Arial Unicode MS" panose="020B0604020202020204" pitchFamily="34" charset="-128"/>
              </a:rPr>
              <a:t>Efficiency</a:t>
            </a:r>
            <a:r>
              <a:rPr lang="en-US" sz="1800" dirty="0">
                <a:ea typeface="Arial Unicode MS" panose="020B0604020202020204" pitchFamily="34" charset="-128"/>
                <a:cs typeface="Arial Unicode MS" panose="020B0604020202020204" pitchFamily="34" charset="-128"/>
              </a:rPr>
              <a:t> operating mode (different manufacturers use different terms)</a:t>
            </a:r>
          </a:p>
          <a:p>
            <a:pPr lvl="1"/>
            <a:r>
              <a:rPr lang="en-US" sz="1600" dirty="0">
                <a:ea typeface="Arial Unicode MS" panose="020B0604020202020204" pitchFamily="34" charset="-128"/>
                <a:cs typeface="Arial Unicode MS" panose="020B0604020202020204" pitchFamily="34" charset="-128"/>
              </a:rPr>
              <a:t>But beware of reversion to factory default after a power-outage</a:t>
            </a:r>
          </a:p>
          <a:p>
            <a:r>
              <a:rPr lang="en-US" sz="1800" dirty="0">
                <a:ea typeface="Arial Unicode MS" panose="020B0604020202020204" pitchFamily="34" charset="-128"/>
                <a:cs typeface="Arial Unicode MS" panose="020B0604020202020204" pitchFamily="34" charset="-128"/>
              </a:rPr>
              <a:t>Monitor the energy use for unexpected patterns or behaviors</a:t>
            </a:r>
            <a:endParaRPr lang="en-US" sz="1800" dirty="0"/>
          </a:p>
        </p:txBody>
      </p:sp>
    </p:spTree>
    <p:extLst>
      <p:ext uri="{BB962C8B-B14F-4D97-AF65-F5344CB8AC3E}">
        <p14:creationId xmlns:p14="http://schemas.microsoft.com/office/powerpoint/2010/main" val="17843032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rmAutofit/>
          </a:bodyPr>
          <a:lstStyle/>
          <a:p>
            <a:r>
              <a:rPr lang="en-US" sz="3600">
                <a:latin typeface="Abadi" panose="020B0604020104020204" pitchFamily="34" charset="0"/>
              </a:rPr>
              <a:t>Setback Norms Difference</a:t>
            </a:r>
          </a:p>
        </p:txBody>
      </p:sp>
      <p:sp>
        <p:nvSpPr>
          <p:cNvPr id="3" name="Content Placeholder 2">
            <a:extLst>
              <a:ext uri="{FF2B5EF4-FFF2-40B4-BE49-F238E27FC236}">
                <a16:creationId xmlns:a16="http://schemas.microsoft.com/office/drawing/2014/main" id="{1F295925-18CD-42E7-A3AD-13945B05120D}"/>
              </a:ext>
            </a:extLst>
          </p:cNvPr>
          <p:cNvSpPr>
            <a:spLocks noGrp="1"/>
          </p:cNvSpPr>
          <p:nvPr>
            <p:ph sz="half" idx="1"/>
          </p:nvPr>
        </p:nvSpPr>
        <p:spPr/>
        <p:txBody>
          <a:bodyPr>
            <a:normAutofit/>
          </a:bodyPr>
          <a:lstStyle/>
          <a:p>
            <a:r>
              <a:rPr lang="en-US" sz="1800" dirty="0"/>
              <a:t>Daily setback 4 – 7°F</a:t>
            </a:r>
          </a:p>
          <a:p>
            <a:r>
              <a:rPr lang="en-US" sz="1800" dirty="0"/>
              <a:t>Vacation setback 7 – 15°</a:t>
            </a:r>
          </a:p>
          <a:p>
            <a:r>
              <a:rPr lang="en-US" sz="1800" dirty="0"/>
              <a:t>High heat comes on to recover</a:t>
            </a:r>
          </a:p>
          <a:p>
            <a:r>
              <a:rPr lang="en-US" sz="1800" dirty="0"/>
              <a:t>Great savings from reduced heating during the setback</a:t>
            </a:r>
          </a:p>
        </p:txBody>
      </p:sp>
      <p:sp>
        <p:nvSpPr>
          <p:cNvPr id="10" name="Content Placeholder 9">
            <a:extLst>
              <a:ext uri="{FF2B5EF4-FFF2-40B4-BE49-F238E27FC236}">
                <a16:creationId xmlns:a16="http://schemas.microsoft.com/office/drawing/2014/main" id="{946A735F-8711-43AC-A977-C3019E672CFA}"/>
              </a:ext>
            </a:extLst>
          </p:cNvPr>
          <p:cNvSpPr>
            <a:spLocks noGrp="1"/>
          </p:cNvSpPr>
          <p:nvPr>
            <p:ph sz="half" idx="2"/>
          </p:nvPr>
        </p:nvSpPr>
        <p:spPr/>
        <p:txBody>
          <a:bodyPr/>
          <a:lstStyle/>
          <a:p>
            <a:r>
              <a:rPr lang="en-US" sz="1800" dirty="0"/>
              <a:t>Daily set back 1 – 3°F</a:t>
            </a:r>
          </a:p>
          <a:p>
            <a:r>
              <a:rPr lang="en-US" sz="1800" dirty="0"/>
              <a:t>Vacation setback 7 – 15°</a:t>
            </a:r>
          </a:p>
          <a:p>
            <a:r>
              <a:rPr lang="en-US" sz="1800" dirty="0"/>
              <a:t>Compressor operates at steady speed to recover </a:t>
            </a:r>
          </a:p>
          <a:p>
            <a:r>
              <a:rPr lang="en-US" sz="1800" dirty="0"/>
              <a:t>Recovery can take longer than with traditional systems</a:t>
            </a:r>
          </a:p>
          <a:p>
            <a:r>
              <a:rPr lang="en-US" sz="1800" dirty="0"/>
              <a:t>Good savings from reduced heating during the setback, without recovery penalty</a:t>
            </a:r>
          </a:p>
          <a:p>
            <a:pPr marL="0" indent="0">
              <a:buNone/>
            </a:pPr>
            <a:endParaRPr lang="en-US" sz="2000" dirty="0"/>
          </a:p>
          <a:p>
            <a:pPr marL="457200" lvl="1" indent="0">
              <a:buNone/>
            </a:pPr>
            <a:endParaRPr lang="en-US" sz="1600" dirty="0"/>
          </a:p>
          <a:p>
            <a:endParaRPr lang="en-US" sz="2000" dirty="0"/>
          </a:p>
          <a:p>
            <a:endParaRPr lang="en-US" dirty="0"/>
          </a:p>
          <a:p>
            <a:pPr marL="0" indent="0">
              <a:buNone/>
            </a:pPr>
            <a:endParaRPr lang="en-US" dirty="0"/>
          </a:p>
        </p:txBody>
      </p:sp>
      <p:sp>
        <p:nvSpPr>
          <p:cNvPr id="13" name="Slide Number Placeholder 4">
            <a:extLst>
              <a:ext uri="{FF2B5EF4-FFF2-40B4-BE49-F238E27FC236}">
                <a16:creationId xmlns:a16="http://schemas.microsoft.com/office/drawing/2014/main" id="{742EA27C-F685-4191-B1A5-8FCFC60F5A8E}"/>
              </a:ext>
            </a:extLst>
          </p:cNvPr>
          <p:cNvSpPr>
            <a:spLocks noGrp="1"/>
          </p:cNvSpPr>
          <p:nvPr>
            <p:ph type="sldNum" sz="quarter" idx="4"/>
          </p:nvPr>
        </p:nvSpPr>
        <p:spPr/>
        <p:txBody>
          <a:bodyPr/>
          <a:lstStyle/>
          <a:p>
            <a:fld id="{E6166F9C-AA76-49A4-852C-289CB63A6674}" type="slidenum">
              <a:rPr lang="en-US" smtClean="0"/>
              <a:t>59</a:t>
            </a:fld>
            <a:endParaRPr lang="en-US"/>
          </a:p>
        </p:txBody>
      </p:sp>
      <p:cxnSp>
        <p:nvCxnSpPr>
          <p:cNvPr id="4" name="Straight Connector 3">
            <a:extLst>
              <a:ext uri="{FF2B5EF4-FFF2-40B4-BE49-F238E27FC236}">
                <a16:creationId xmlns:a16="http://schemas.microsoft.com/office/drawing/2014/main" id="{4D55DEED-DD85-4583-B9F4-6D0953CF61CA}"/>
              </a:ext>
            </a:extLst>
          </p:cNvPr>
          <p:cNvCxnSpPr>
            <a:cxnSpLocks/>
          </p:cNvCxnSpPr>
          <p:nvPr/>
        </p:nvCxnSpPr>
        <p:spPr>
          <a:xfrm>
            <a:off x="4483773" y="1548207"/>
            <a:ext cx="57150" cy="4745257"/>
          </a:xfrm>
          <a:prstGeom prst="line">
            <a:avLst/>
          </a:prstGeom>
        </p:spPr>
        <p:style>
          <a:lnRef idx="3">
            <a:schemeClr val="accent3"/>
          </a:lnRef>
          <a:fillRef idx="0">
            <a:schemeClr val="accent3"/>
          </a:fillRef>
          <a:effectRef idx="2">
            <a:schemeClr val="accent3"/>
          </a:effectRef>
          <a:fontRef idx="minor">
            <a:schemeClr val="tx1"/>
          </a:fontRef>
        </p:style>
      </p:cxnSp>
      <p:pic>
        <p:nvPicPr>
          <p:cNvPr id="8" name="Picture 8" descr="Icon&#10;&#10;Description automatically generated">
            <a:extLst>
              <a:ext uri="{FF2B5EF4-FFF2-40B4-BE49-F238E27FC236}">
                <a16:creationId xmlns:a16="http://schemas.microsoft.com/office/drawing/2014/main" id="{A511759C-F185-4A33-A18D-8F837B5186A0}"/>
              </a:ext>
            </a:extLst>
          </p:cNvPr>
          <p:cNvPicPr>
            <a:picLocks noChangeAspect="1"/>
          </p:cNvPicPr>
          <p:nvPr/>
        </p:nvPicPr>
        <p:blipFill>
          <a:blip r:embed="rId3"/>
          <a:stretch>
            <a:fillRect/>
          </a:stretch>
        </p:blipFill>
        <p:spPr>
          <a:xfrm>
            <a:off x="1395815" y="3595663"/>
            <a:ext cx="1982890" cy="2343473"/>
          </a:xfrm>
          <a:prstGeom prst="rect">
            <a:avLst/>
          </a:prstGeom>
        </p:spPr>
      </p:pic>
      <p:pic>
        <p:nvPicPr>
          <p:cNvPr id="9" name="Picture 8" descr="Text, icon&#10;&#10;Description automatically generated">
            <a:extLst>
              <a:ext uri="{FF2B5EF4-FFF2-40B4-BE49-F238E27FC236}">
                <a16:creationId xmlns:a16="http://schemas.microsoft.com/office/drawing/2014/main" id="{A63F5A41-CDFE-4B44-B95B-3AFBDB1F29D9}"/>
              </a:ext>
            </a:extLst>
          </p:cNvPr>
          <p:cNvPicPr>
            <a:picLocks noChangeAspect="1"/>
          </p:cNvPicPr>
          <p:nvPr/>
        </p:nvPicPr>
        <p:blipFill>
          <a:blip r:embed="rId4"/>
          <a:stretch>
            <a:fillRect/>
          </a:stretch>
        </p:blipFill>
        <p:spPr>
          <a:xfrm>
            <a:off x="5961587" y="3902087"/>
            <a:ext cx="1792824" cy="2124129"/>
          </a:xfrm>
          <a:prstGeom prst="rect">
            <a:avLst/>
          </a:prstGeom>
        </p:spPr>
      </p:pic>
      <p:sp>
        <p:nvSpPr>
          <p:cNvPr id="11" name="TextBox 10">
            <a:extLst>
              <a:ext uri="{FF2B5EF4-FFF2-40B4-BE49-F238E27FC236}">
                <a16:creationId xmlns:a16="http://schemas.microsoft.com/office/drawing/2014/main" id="{3D960C2B-FA47-493C-9BFA-FF9A5E44A9A7}"/>
              </a:ext>
            </a:extLst>
          </p:cNvPr>
          <p:cNvSpPr txBox="1"/>
          <p:nvPr/>
        </p:nvSpPr>
        <p:spPr>
          <a:xfrm>
            <a:off x="6013734" y="5939136"/>
            <a:ext cx="1688531" cy="461665"/>
          </a:xfrm>
          <a:prstGeom prst="rect">
            <a:avLst/>
          </a:prstGeom>
          <a:noFill/>
        </p:spPr>
        <p:txBody>
          <a:bodyPr wrap="square" rtlCol="0">
            <a:spAutoFit/>
          </a:bodyPr>
          <a:lstStyle/>
          <a:p>
            <a:r>
              <a:rPr lang="en-US" sz="2400"/>
              <a:t>Heat Pumps</a:t>
            </a:r>
          </a:p>
        </p:txBody>
      </p:sp>
      <p:sp>
        <p:nvSpPr>
          <p:cNvPr id="12" name="TextBox 11">
            <a:extLst>
              <a:ext uri="{FF2B5EF4-FFF2-40B4-BE49-F238E27FC236}">
                <a16:creationId xmlns:a16="http://schemas.microsoft.com/office/drawing/2014/main" id="{D6A272A2-63AC-4B4D-B0B2-93D049338321}"/>
              </a:ext>
            </a:extLst>
          </p:cNvPr>
          <p:cNvSpPr txBox="1"/>
          <p:nvPr/>
        </p:nvSpPr>
        <p:spPr>
          <a:xfrm>
            <a:off x="1809827" y="5953064"/>
            <a:ext cx="1154867" cy="461665"/>
          </a:xfrm>
          <a:prstGeom prst="rect">
            <a:avLst/>
          </a:prstGeom>
          <a:noFill/>
        </p:spPr>
        <p:txBody>
          <a:bodyPr wrap="square" rtlCol="0">
            <a:spAutoFit/>
          </a:bodyPr>
          <a:lstStyle/>
          <a:p>
            <a:r>
              <a:rPr lang="en-US" sz="2400"/>
              <a:t>Gas/Oil</a:t>
            </a:r>
          </a:p>
        </p:txBody>
      </p:sp>
    </p:spTree>
    <p:extLst>
      <p:ext uri="{BB962C8B-B14F-4D97-AF65-F5344CB8AC3E}">
        <p14:creationId xmlns:p14="http://schemas.microsoft.com/office/powerpoint/2010/main" val="1610496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picture containing diagram&#10;&#10;Description automatically generated">
            <a:extLst>
              <a:ext uri="{FF2B5EF4-FFF2-40B4-BE49-F238E27FC236}">
                <a16:creationId xmlns:a16="http://schemas.microsoft.com/office/drawing/2014/main" id="{94F40A37-2A6F-44EE-ABA8-80B8A5325CE8}"/>
              </a:ext>
            </a:extLst>
          </p:cNvPr>
          <p:cNvPicPr>
            <a:picLocks noChangeAspect="1"/>
          </p:cNvPicPr>
          <p:nvPr/>
        </p:nvPicPr>
        <p:blipFill>
          <a:blip r:embed="rId3"/>
          <a:stretch>
            <a:fillRect/>
          </a:stretch>
        </p:blipFill>
        <p:spPr>
          <a:xfrm>
            <a:off x="6226435" y="2093222"/>
            <a:ext cx="2743200" cy="4060391"/>
          </a:xfrm>
          <a:prstGeom prst="rect">
            <a:avLst/>
          </a:prstGeom>
        </p:spPr>
      </p:pic>
      <p:sp>
        <p:nvSpPr>
          <p:cNvPr id="2" name="Title 1">
            <a:extLst>
              <a:ext uri="{FF2B5EF4-FFF2-40B4-BE49-F238E27FC236}">
                <a16:creationId xmlns:a16="http://schemas.microsoft.com/office/drawing/2014/main" id="{99011A76-933F-4801-B8D7-BC6D11EFF4E2}"/>
              </a:ext>
            </a:extLst>
          </p:cNvPr>
          <p:cNvSpPr>
            <a:spLocks noGrp="1"/>
          </p:cNvSpPr>
          <p:nvPr>
            <p:ph type="title"/>
          </p:nvPr>
        </p:nvSpPr>
        <p:spPr/>
        <p:txBody>
          <a:bodyPr>
            <a:normAutofit/>
          </a:bodyPr>
          <a:lstStyle/>
          <a:p>
            <a:r>
              <a:rPr lang="en-US" sz="4000">
                <a:latin typeface="Abadi" panose="020B0604020104020204" pitchFamily="34" charset="0"/>
              </a:rPr>
              <a:t>What is a heat pump?</a:t>
            </a:r>
          </a:p>
        </p:txBody>
      </p:sp>
      <p:sp>
        <p:nvSpPr>
          <p:cNvPr id="11" name="Slide Number Placeholder 4">
            <a:extLst>
              <a:ext uri="{FF2B5EF4-FFF2-40B4-BE49-F238E27FC236}">
                <a16:creationId xmlns:a16="http://schemas.microsoft.com/office/drawing/2014/main" id="{1E536582-44F1-40F6-AA24-915B4E32DB97}"/>
              </a:ext>
            </a:extLst>
          </p:cNvPr>
          <p:cNvSpPr>
            <a:spLocks noGrp="1"/>
          </p:cNvSpPr>
          <p:nvPr>
            <p:ph type="sldNum" sz="quarter" idx="4"/>
          </p:nvPr>
        </p:nvSpPr>
        <p:spPr/>
        <p:txBody>
          <a:bodyPr/>
          <a:lstStyle/>
          <a:p>
            <a:fld id="{E6166F9C-AA76-49A4-852C-289CB63A6674}" type="slidenum">
              <a:rPr lang="en-US" smtClean="0"/>
              <a:t>6</a:t>
            </a:fld>
            <a:endParaRPr lang="en-US"/>
          </a:p>
        </p:txBody>
      </p:sp>
      <p:pic>
        <p:nvPicPr>
          <p:cNvPr id="6" name="Picture 7" descr="A picture containing object, clock&#10;&#10;Description automatically generated">
            <a:extLst>
              <a:ext uri="{FF2B5EF4-FFF2-40B4-BE49-F238E27FC236}">
                <a16:creationId xmlns:a16="http://schemas.microsoft.com/office/drawing/2014/main" id="{B6B60B08-03E6-4760-91A5-3285A84B9B4D}"/>
              </a:ext>
            </a:extLst>
          </p:cNvPr>
          <p:cNvPicPr>
            <a:picLocks noGrp="1" noChangeAspect="1"/>
          </p:cNvPicPr>
          <p:nvPr>
            <p:ph idx="4294967295"/>
          </p:nvPr>
        </p:nvPicPr>
        <p:blipFill>
          <a:blip r:embed="rId4"/>
          <a:stretch>
            <a:fillRect/>
          </a:stretch>
        </p:blipFill>
        <p:spPr>
          <a:xfrm>
            <a:off x="0" y="1454150"/>
            <a:ext cx="6299200" cy="4722813"/>
          </a:xfrm>
        </p:spPr>
      </p:pic>
      <p:sp>
        <p:nvSpPr>
          <p:cNvPr id="1024" name="TextBox 1023">
            <a:extLst>
              <a:ext uri="{FF2B5EF4-FFF2-40B4-BE49-F238E27FC236}">
                <a16:creationId xmlns:a16="http://schemas.microsoft.com/office/drawing/2014/main" id="{166CB793-817D-495B-993F-E5EC85EA9295}"/>
              </a:ext>
            </a:extLst>
          </p:cNvPr>
          <p:cNvSpPr txBox="1"/>
          <p:nvPr/>
        </p:nvSpPr>
        <p:spPr>
          <a:xfrm>
            <a:off x="3266616" y="5454934"/>
            <a:ext cx="2849732" cy="646331"/>
          </a:xfrm>
          <a:prstGeom prst="rect">
            <a:avLst/>
          </a:prstGeom>
          <a:noFill/>
        </p:spPr>
        <p:txBody>
          <a:bodyPr wrap="square" rtlCol="0">
            <a:spAutoFit/>
          </a:bodyPr>
          <a:lstStyle/>
          <a:p>
            <a:r>
              <a:rPr lang="en-US" dirty="0"/>
              <a:t>Winter: Pumps heat from the outside to the inside</a:t>
            </a:r>
          </a:p>
        </p:txBody>
      </p:sp>
      <p:sp>
        <p:nvSpPr>
          <p:cNvPr id="36" name="TextBox 35">
            <a:extLst>
              <a:ext uri="{FF2B5EF4-FFF2-40B4-BE49-F238E27FC236}">
                <a16:creationId xmlns:a16="http://schemas.microsoft.com/office/drawing/2014/main" id="{7C867A7A-EBAD-47DE-8B86-25C441E40E91}"/>
              </a:ext>
            </a:extLst>
          </p:cNvPr>
          <p:cNvSpPr txBox="1"/>
          <p:nvPr/>
        </p:nvSpPr>
        <p:spPr>
          <a:xfrm>
            <a:off x="3266616" y="1721713"/>
            <a:ext cx="3138649" cy="646331"/>
          </a:xfrm>
          <a:prstGeom prst="rect">
            <a:avLst/>
          </a:prstGeom>
          <a:noFill/>
        </p:spPr>
        <p:txBody>
          <a:bodyPr wrap="square" rtlCol="0">
            <a:spAutoFit/>
          </a:bodyPr>
          <a:lstStyle/>
          <a:p>
            <a:r>
              <a:rPr lang="en-US" dirty="0"/>
              <a:t>Summer: Pumps heat from </a:t>
            </a:r>
          </a:p>
          <a:p>
            <a:r>
              <a:rPr lang="en-US" dirty="0"/>
              <a:t>the inside to the outside</a:t>
            </a:r>
          </a:p>
        </p:txBody>
      </p:sp>
      <p:cxnSp>
        <p:nvCxnSpPr>
          <p:cNvPr id="1033" name="Straight Connector 1032">
            <a:extLst>
              <a:ext uri="{FF2B5EF4-FFF2-40B4-BE49-F238E27FC236}">
                <a16:creationId xmlns:a16="http://schemas.microsoft.com/office/drawing/2014/main" id="{33E4AF27-2B8A-4CDE-B34D-87E5FC7485FC}"/>
              </a:ext>
            </a:extLst>
          </p:cNvPr>
          <p:cNvCxnSpPr>
            <a:cxnSpLocks/>
          </p:cNvCxnSpPr>
          <p:nvPr/>
        </p:nvCxnSpPr>
        <p:spPr>
          <a:xfrm>
            <a:off x="6121400" y="1841500"/>
            <a:ext cx="0" cy="4559300"/>
          </a:xfrm>
          <a:prstGeom prst="line">
            <a:avLst/>
          </a:prstGeom>
        </p:spPr>
        <p:style>
          <a:lnRef idx="3">
            <a:schemeClr val="accent3"/>
          </a:lnRef>
          <a:fillRef idx="0">
            <a:schemeClr val="accent3"/>
          </a:fillRef>
          <a:effectRef idx="2">
            <a:schemeClr val="accent3"/>
          </a:effectRef>
          <a:fontRef idx="minor">
            <a:schemeClr val="tx1"/>
          </a:fontRef>
        </p:style>
      </p:cxnSp>
      <p:sp>
        <p:nvSpPr>
          <p:cNvPr id="44" name="TextBox 43">
            <a:extLst>
              <a:ext uri="{FF2B5EF4-FFF2-40B4-BE49-F238E27FC236}">
                <a16:creationId xmlns:a16="http://schemas.microsoft.com/office/drawing/2014/main" id="{49668BB3-6687-430E-B04E-F645709C1CCD}"/>
              </a:ext>
            </a:extLst>
          </p:cNvPr>
          <p:cNvSpPr txBox="1"/>
          <p:nvPr/>
        </p:nvSpPr>
        <p:spPr>
          <a:xfrm>
            <a:off x="6481238" y="1759892"/>
            <a:ext cx="2237884" cy="369332"/>
          </a:xfrm>
          <a:prstGeom prst="rect">
            <a:avLst/>
          </a:prstGeom>
          <a:noFill/>
        </p:spPr>
        <p:txBody>
          <a:bodyPr wrap="square" rtlCol="0">
            <a:spAutoFit/>
          </a:bodyPr>
          <a:lstStyle/>
          <a:p>
            <a:r>
              <a:rPr lang="en-US" u="sng"/>
              <a:t>Same technology as:</a:t>
            </a:r>
          </a:p>
        </p:txBody>
      </p:sp>
      <p:sp>
        <p:nvSpPr>
          <p:cNvPr id="25" name="TextBox 24">
            <a:extLst>
              <a:ext uri="{FF2B5EF4-FFF2-40B4-BE49-F238E27FC236}">
                <a16:creationId xmlns:a16="http://schemas.microsoft.com/office/drawing/2014/main" id="{FA0B8EDC-881D-466B-92C7-C50D342D4DB3}"/>
              </a:ext>
            </a:extLst>
          </p:cNvPr>
          <p:cNvSpPr txBox="1"/>
          <p:nvPr/>
        </p:nvSpPr>
        <p:spPr>
          <a:xfrm>
            <a:off x="6729462" y="3537846"/>
            <a:ext cx="1744785" cy="369332"/>
          </a:xfrm>
          <a:prstGeom prst="rect">
            <a:avLst/>
          </a:prstGeom>
          <a:noFill/>
        </p:spPr>
        <p:txBody>
          <a:bodyPr wrap="square" lIns="91440" tIns="45720" rIns="91440" bIns="45720" rtlCol="0" anchor="t">
            <a:spAutoFit/>
          </a:bodyPr>
          <a:lstStyle/>
          <a:p>
            <a:pPr algn="ctr"/>
            <a:r>
              <a:rPr lang="en-US"/>
              <a:t>Air Conditioner</a:t>
            </a:r>
          </a:p>
        </p:txBody>
      </p:sp>
      <p:sp>
        <p:nvSpPr>
          <p:cNvPr id="32" name="TextBox 31">
            <a:extLst>
              <a:ext uri="{FF2B5EF4-FFF2-40B4-BE49-F238E27FC236}">
                <a16:creationId xmlns:a16="http://schemas.microsoft.com/office/drawing/2014/main" id="{40C964FA-3BAA-47A8-A190-DE465F0128DE}"/>
              </a:ext>
            </a:extLst>
          </p:cNvPr>
          <p:cNvSpPr txBox="1"/>
          <p:nvPr/>
        </p:nvSpPr>
        <p:spPr>
          <a:xfrm>
            <a:off x="6783653" y="5914365"/>
            <a:ext cx="1630522" cy="369332"/>
          </a:xfrm>
          <a:prstGeom prst="rect">
            <a:avLst/>
          </a:prstGeom>
          <a:noFill/>
        </p:spPr>
        <p:txBody>
          <a:bodyPr wrap="square" lIns="91440" tIns="45720" rIns="91440" bIns="45720" rtlCol="0" anchor="t">
            <a:spAutoFit/>
          </a:bodyPr>
          <a:lstStyle/>
          <a:p>
            <a:pPr algn="ctr"/>
            <a:r>
              <a:rPr lang="en-US"/>
              <a:t>Refrigerator</a:t>
            </a:r>
          </a:p>
        </p:txBody>
      </p:sp>
    </p:spTree>
    <p:extLst>
      <p:ext uri="{BB962C8B-B14F-4D97-AF65-F5344CB8AC3E}">
        <p14:creationId xmlns:p14="http://schemas.microsoft.com/office/powerpoint/2010/main" val="37662953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73760-C6AA-4E67-BD83-E13B57B3CE8A}"/>
              </a:ext>
            </a:extLst>
          </p:cNvPr>
          <p:cNvSpPr>
            <a:spLocks noGrp="1"/>
          </p:cNvSpPr>
          <p:nvPr>
            <p:ph type="ctrTitle"/>
          </p:nvPr>
        </p:nvSpPr>
        <p:spPr>
          <a:xfrm>
            <a:off x="685800" y="923278"/>
            <a:ext cx="7772400" cy="2085740"/>
          </a:xfrm>
        </p:spPr>
        <p:txBody>
          <a:bodyPr>
            <a:normAutofit/>
          </a:bodyPr>
          <a:lstStyle/>
          <a:p>
            <a:pPr algn="ctr"/>
            <a:r>
              <a:rPr lang="en-US" sz="4800" dirty="0">
                <a:latin typeface="Abadi" panose="020B0604020104020204" pitchFamily="34" charset="0"/>
              </a:rPr>
              <a:t>Part 6</a:t>
            </a:r>
            <a:br>
              <a:rPr lang="en-US" sz="4800" dirty="0">
                <a:latin typeface="Abadi" panose="020B0604020104020204" pitchFamily="34" charset="0"/>
              </a:rPr>
            </a:br>
            <a:r>
              <a:rPr lang="en-US" sz="4800" dirty="0">
                <a:latin typeface="Abadi" panose="020B0604020104020204" pitchFamily="34" charset="0"/>
              </a:rPr>
              <a:t>Recommended Practices and Design Examples</a:t>
            </a:r>
          </a:p>
        </p:txBody>
      </p:sp>
      <p:pic>
        <p:nvPicPr>
          <p:cNvPr id="4" name="Picture 8" descr="Text, icon&#10;&#10;Description automatically generated">
            <a:extLst>
              <a:ext uri="{FF2B5EF4-FFF2-40B4-BE49-F238E27FC236}">
                <a16:creationId xmlns:a16="http://schemas.microsoft.com/office/drawing/2014/main" id="{CE735210-9D1D-42CF-A809-B915D5F601C7}"/>
              </a:ext>
            </a:extLst>
          </p:cNvPr>
          <p:cNvPicPr>
            <a:picLocks noChangeAspect="1"/>
          </p:cNvPicPr>
          <p:nvPr/>
        </p:nvPicPr>
        <p:blipFill>
          <a:blip r:embed="rId2"/>
          <a:stretch>
            <a:fillRect/>
          </a:stretch>
        </p:blipFill>
        <p:spPr>
          <a:xfrm>
            <a:off x="4898266" y="3490643"/>
            <a:ext cx="2399522" cy="2834640"/>
          </a:xfrm>
          <a:prstGeom prst="rect">
            <a:avLst/>
          </a:prstGeom>
        </p:spPr>
      </p:pic>
      <p:pic>
        <p:nvPicPr>
          <p:cNvPr id="3" name="Picture 2" descr="A computer generated image of a satellite&#10;&#10;Description automatically generated">
            <a:extLst>
              <a:ext uri="{FF2B5EF4-FFF2-40B4-BE49-F238E27FC236}">
                <a16:creationId xmlns:a16="http://schemas.microsoft.com/office/drawing/2014/main" id="{7C8F0DFB-2414-DC76-7B8E-0B6BBBD874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790" y="3482203"/>
            <a:ext cx="2399522" cy="2843080"/>
          </a:xfrm>
          <a:prstGeom prst="rect">
            <a:avLst/>
          </a:prstGeom>
        </p:spPr>
      </p:pic>
    </p:spTree>
    <p:extLst>
      <p:ext uri="{BB962C8B-B14F-4D97-AF65-F5344CB8AC3E}">
        <p14:creationId xmlns:p14="http://schemas.microsoft.com/office/powerpoint/2010/main" val="23176370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a:extLst>
              <a:ext uri="{FF2B5EF4-FFF2-40B4-BE49-F238E27FC236}">
                <a16:creationId xmlns:a16="http://schemas.microsoft.com/office/drawing/2014/main" id="{50689C7D-6E12-47A3-B50F-3CEFE6DC417F}"/>
              </a:ext>
            </a:extLst>
          </p:cNvPr>
          <p:cNvGraphicFramePr>
            <a:graphicFrameLocks noGrp="1"/>
          </p:cNvGraphicFramePr>
          <p:nvPr>
            <p:ph idx="1"/>
            <p:extLst>
              <p:ext uri="{D42A27DB-BD31-4B8C-83A1-F6EECF244321}">
                <p14:modId xmlns:p14="http://schemas.microsoft.com/office/powerpoint/2010/main" val="1261258747"/>
              </p:ext>
            </p:extLst>
          </p:nvPr>
        </p:nvGraphicFramePr>
        <p:xfrm>
          <a:off x="628650" y="1454150"/>
          <a:ext cx="7886700" cy="4722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D18761E1-6438-403D-9366-E9788666C0C7}"/>
              </a:ext>
            </a:extLst>
          </p:cNvPr>
          <p:cNvSpPr>
            <a:spLocks noGrp="1"/>
          </p:cNvSpPr>
          <p:nvPr>
            <p:ph type="title"/>
          </p:nvPr>
        </p:nvSpPr>
        <p:spPr/>
        <p:txBody>
          <a:bodyPr>
            <a:normAutofit fontScale="90000"/>
          </a:bodyPr>
          <a:lstStyle/>
          <a:p>
            <a:r>
              <a:rPr lang="en-US" dirty="0">
                <a:latin typeface="Abadi" panose="020B0604020104020204" pitchFamily="34" charset="0"/>
              </a:rPr>
              <a:t>Recommended Design Practices</a:t>
            </a:r>
            <a:br>
              <a:rPr lang="en-US" sz="4000" dirty="0">
                <a:latin typeface="Abadi" panose="020B0604020104020204" pitchFamily="34" charset="0"/>
              </a:rPr>
            </a:br>
            <a:r>
              <a:rPr lang="en-US" sz="3600" dirty="0">
                <a:latin typeface="Abadi" panose="020B0604020104020204" pitchFamily="34" charset="0"/>
              </a:rPr>
              <a:t>Learning Outcomes</a:t>
            </a:r>
            <a:endParaRPr lang="en-US" sz="4000" dirty="0">
              <a:latin typeface="Abadi" panose="020B0604020104020204" pitchFamily="34" charset="0"/>
            </a:endParaRPr>
          </a:p>
        </p:txBody>
      </p:sp>
      <p:sp>
        <p:nvSpPr>
          <p:cNvPr id="4" name="Slide Number Placeholder 4">
            <a:extLst>
              <a:ext uri="{FF2B5EF4-FFF2-40B4-BE49-F238E27FC236}">
                <a16:creationId xmlns:a16="http://schemas.microsoft.com/office/drawing/2014/main" id="{A429D324-4FBA-4AE4-A6F6-B60F2C1B113B}"/>
              </a:ext>
            </a:extLst>
          </p:cNvPr>
          <p:cNvSpPr>
            <a:spLocks noGrp="1"/>
          </p:cNvSpPr>
          <p:nvPr>
            <p:ph type="sldNum" sz="quarter" idx="4"/>
          </p:nvPr>
        </p:nvSpPr>
        <p:spPr/>
        <p:txBody>
          <a:bodyPr/>
          <a:lstStyle/>
          <a:p>
            <a:fld id="{E6166F9C-AA76-49A4-852C-289CB63A6674}" type="slidenum">
              <a:rPr lang="en-US" smtClean="0"/>
              <a:t>61</a:t>
            </a:fld>
            <a:endParaRPr lang="en-US"/>
          </a:p>
        </p:txBody>
      </p:sp>
    </p:spTree>
    <p:extLst>
      <p:ext uri="{BB962C8B-B14F-4D97-AF65-F5344CB8AC3E}">
        <p14:creationId xmlns:p14="http://schemas.microsoft.com/office/powerpoint/2010/main" val="15953535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5E8320C-F6A8-4180-A0F3-8D49415CCECC}"/>
              </a:ext>
            </a:extLst>
          </p:cNvPr>
          <p:cNvGraphicFramePr>
            <a:graphicFrameLocks noGrp="1"/>
          </p:cNvGraphicFramePr>
          <p:nvPr>
            <p:ph idx="1"/>
          </p:nvPr>
        </p:nvGraphicFramePr>
        <p:xfrm>
          <a:off x="628650" y="1433354"/>
          <a:ext cx="7886700" cy="4722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524D2F36-7F2E-441B-898A-55A425BCC254}"/>
              </a:ext>
            </a:extLst>
          </p:cNvPr>
          <p:cNvSpPr>
            <a:spLocks noGrp="1"/>
          </p:cNvSpPr>
          <p:nvPr>
            <p:ph type="title"/>
          </p:nvPr>
        </p:nvSpPr>
        <p:spPr/>
        <p:txBody>
          <a:bodyPr>
            <a:normAutofit fontScale="90000"/>
          </a:bodyPr>
          <a:lstStyle/>
          <a:p>
            <a:r>
              <a:rPr lang="en-US" sz="4000">
                <a:latin typeface="Abadi" panose="020B0604020104020204" pitchFamily="34" charset="0"/>
              </a:rPr>
              <a:t>Recommended Practices </a:t>
            </a:r>
            <a:br>
              <a:rPr lang="en-US" sz="4000">
                <a:latin typeface="Abadi" panose="020B0604020104020204" pitchFamily="34" charset="0"/>
              </a:rPr>
            </a:br>
            <a:r>
              <a:rPr lang="en-US" sz="3200">
                <a:latin typeface="Abadi" panose="020B0604020104020204" pitchFamily="34" charset="0"/>
              </a:rPr>
              <a:t>Sizing Process</a:t>
            </a:r>
            <a:endParaRPr lang="en-US" sz="4000">
              <a:latin typeface="Abadi" panose="020B0604020104020204" pitchFamily="34" charset="0"/>
            </a:endParaRPr>
          </a:p>
        </p:txBody>
      </p:sp>
      <p:sp>
        <p:nvSpPr>
          <p:cNvPr id="5" name="Slide Number Placeholder 4">
            <a:extLst>
              <a:ext uri="{FF2B5EF4-FFF2-40B4-BE49-F238E27FC236}">
                <a16:creationId xmlns:a16="http://schemas.microsoft.com/office/drawing/2014/main" id="{A10373EE-04A1-4C7B-A83D-25941EB14702}"/>
              </a:ext>
            </a:extLst>
          </p:cNvPr>
          <p:cNvSpPr>
            <a:spLocks noGrp="1"/>
          </p:cNvSpPr>
          <p:nvPr>
            <p:ph type="sldNum" sz="quarter" idx="4"/>
          </p:nvPr>
        </p:nvSpPr>
        <p:spPr/>
        <p:txBody>
          <a:bodyPr/>
          <a:lstStyle/>
          <a:p>
            <a:fld id="{E6166F9C-AA76-49A4-852C-289CB63A6674}" type="slidenum">
              <a:rPr lang="en-US" smtClean="0"/>
              <a:t>62</a:t>
            </a:fld>
            <a:endParaRPr lang="en-US"/>
          </a:p>
        </p:txBody>
      </p:sp>
    </p:spTree>
    <p:extLst>
      <p:ext uri="{BB962C8B-B14F-4D97-AF65-F5344CB8AC3E}">
        <p14:creationId xmlns:p14="http://schemas.microsoft.com/office/powerpoint/2010/main" val="10445856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BD87DEC-E025-453A-9DEE-C5787C86C8FB}"/>
              </a:ext>
            </a:extLst>
          </p:cNvPr>
          <p:cNvSpPr txBox="1">
            <a:spLocks/>
          </p:cNvSpPr>
          <p:nvPr/>
        </p:nvSpPr>
        <p:spPr>
          <a:xfrm>
            <a:off x="4697381" y="1429781"/>
            <a:ext cx="3624031" cy="3804828"/>
          </a:xfrm>
          <a:prstGeom prst="rect">
            <a:avLst/>
          </a:prstGeom>
          <a:solidFill>
            <a:schemeClr val="accent2">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a:p>
        </p:txBody>
      </p:sp>
      <p:sp>
        <p:nvSpPr>
          <p:cNvPr id="8" name="Content Placeholder 7">
            <a:extLst>
              <a:ext uri="{FF2B5EF4-FFF2-40B4-BE49-F238E27FC236}">
                <a16:creationId xmlns:a16="http://schemas.microsoft.com/office/drawing/2014/main" id="{4EAF5A74-8B05-4BC0-8209-517DF285E41C}"/>
              </a:ext>
            </a:extLst>
          </p:cNvPr>
          <p:cNvSpPr>
            <a:spLocks noGrp="1"/>
          </p:cNvSpPr>
          <p:nvPr>
            <p:ph sz="half" idx="2"/>
          </p:nvPr>
        </p:nvSpPr>
        <p:spPr/>
        <p:txBody>
          <a:bodyPr>
            <a:noAutofit/>
          </a:bodyPr>
          <a:lstStyle/>
          <a:p>
            <a:pPr>
              <a:buFont typeface="Wingdings" panose="05000000000000000000" pitchFamily="2" charset="2"/>
              <a:buChar char="ü"/>
            </a:pPr>
            <a:r>
              <a:rPr lang="en-US" sz="1800" dirty="0"/>
              <a:t>Leverage the NEEP Cold Climate Air-Source Heat Pump Product List</a:t>
            </a:r>
          </a:p>
          <a:p>
            <a:pPr>
              <a:buFont typeface="Wingdings" panose="05000000000000000000" pitchFamily="2" charset="2"/>
              <a:buChar char="ü"/>
            </a:pPr>
            <a:r>
              <a:rPr lang="en-US" sz="1800" dirty="0"/>
              <a:t>Ensure outdoor and indoor units are identified as compatible in the AHRI database</a:t>
            </a:r>
          </a:p>
          <a:p>
            <a:pPr>
              <a:buFont typeface="Wingdings" panose="05000000000000000000" pitchFamily="2" charset="2"/>
              <a:buChar char="ü"/>
            </a:pPr>
            <a:r>
              <a:rPr lang="en-US" sz="1800" dirty="0"/>
              <a:t>Determine if displacement/partial load or replacement/full load</a:t>
            </a:r>
          </a:p>
          <a:p>
            <a:pPr>
              <a:buFont typeface="Wingdings" panose="05000000000000000000" pitchFamily="2" charset="2"/>
              <a:buChar char="ü"/>
            </a:pPr>
            <a:r>
              <a:rPr lang="en-US" sz="1800" dirty="0"/>
              <a:t>Size for each zone – max. at design conditions, min. at 47°F</a:t>
            </a:r>
          </a:p>
          <a:p>
            <a:pPr>
              <a:buFont typeface="Wingdings" panose="05000000000000000000" pitchFamily="2" charset="2"/>
              <a:buChar char="ü"/>
            </a:pPr>
            <a:r>
              <a:rPr lang="en-US" sz="1800" dirty="0"/>
              <a:t>For multi-splits, max of 3 indoor heads per compressor</a:t>
            </a:r>
          </a:p>
        </p:txBody>
      </p:sp>
      <p:sp>
        <p:nvSpPr>
          <p:cNvPr id="14" name="Content Placeholder 2">
            <a:extLst>
              <a:ext uri="{FF2B5EF4-FFF2-40B4-BE49-F238E27FC236}">
                <a16:creationId xmlns:a16="http://schemas.microsoft.com/office/drawing/2014/main" id="{D520D1FF-DA72-4321-B7FB-05F4F8DD0207}"/>
              </a:ext>
            </a:extLst>
          </p:cNvPr>
          <p:cNvSpPr txBox="1">
            <a:spLocks/>
          </p:cNvSpPr>
          <p:nvPr/>
        </p:nvSpPr>
        <p:spPr>
          <a:xfrm>
            <a:off x="650813" y="1429781"/>
            <a:ext cx="3624031" cy="3804828"/>
          </a:xfrm>
          <a:prstGeom prst="rect">
            <a:avLst/>
          </a:prstGeom>
          <a:solidFill>
            <a:schemeClr val="accent2">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a:p>
        </p:txBody>
      </p:sp>
      <p:sp>
        <p:nvSpPr>
          <p:cNvPr id="6" name="Content Placeholder 5">
            <a:extLst>
              <a:ext uri="{FF2B5EF4-FFF2-40B4-BE49-F238E27FC236}">
                <a16:creationId xmlns:a16="http://schemas.microsoft.com/office/drawing/2014/main" id="{187C6688-4FF1-4512-8FFE-19CC30062069}"/>
              </a:ext>
            </a:extLst>
          </p:cNvPr>
          <p:cNvSpPr>
            <a:spLocks noGrp="1"/>
          </p:cNvSpPr>
          <p:nvPr>
            <p:ph sz="half" idx="1"/>
          </p:nvPr>
        </p:nvSpPr>
        <p:spPr>
          <a:noFill/>
        </p:spPr>
        <p:txBody>
          <a:bodyPr>
            <a:normAutofit/>
          </a:bodyPr>
          <a:lstStyle/>
          <a:p>
            <a:pPr>
              <a:buFont typeface="Wingdings" panose="05000000000000000000" pitchFamily="2" charset="2"/>
              <a:buChar char="ü"/>
            </a:pPr>
            <a:r>
              <a:rPr lang="en-US" sz="1800" dirty="0"/>
              <a:t>Conduct building takeoffs/ site-survey</a:t>
            </a:r>
          </a:p>
          <a:p>
            <a:pPr>
              <a:buFont typeface="Wingdings" panose="05000000000000000000" pitchFamily="2" charset="2"/>
              <a:buChar char="ü"/>
            </a:pPr>
            <a:r>
              <a:rPr lang="en-US" sz="1800" dirty="0"/>
              <a:t>Get load calculations right</a:t>
            </a:r>
          </a:p>
          <a:p>
            <a:pPr lvl="1">
              <a:buFont typeface="Wingdings" panose="05000000000000000000" pitchFamily="2" charset="2"/>
              <a:buChar char="ü"/>
            </a:pPr>
            <a:r>
              <a:rPr lang="en-US" sz="1600" dirty="0"/>
              <a:t>No extraneous </a:t>
            </a:r>
            <a:r>
              <a:rPr lang="en-US" sz="1600" i="1" dirty="0"/>
              <a:t>safety factors</a:t>
            </a:r>
          </a:p>
          <a:p>
            <a:pPr>
              <a:buFont typeface="Wingdings" panose="05000000000000000000" pitchFamily="2" charset="2"/>
              <a:buChar char="ü"/>
            </a:pPr>
            <a:r>
              <a:rPr lang="en-US" sz="1800" dirty="0"/>
              <a:t>Represent actual conditions</a:t>
            </a:r>
          </a:p>
          <a:p>
            <a:pPr>
              <a:buFont typeface="Wingdings" panose="05000000000000000000" pitchFamily="2" charset="2"/>
              <a:buChar char="ü"/>
            </a:pPr>
            <a:r>
              <a:rPr lang="en-US" sz="1800" dirty="0"/>
              <a:t>Use the specified indoor and outdoor design conditions</a:t>
            </a:r>
          </a:p>
          <a:p>
            <a:endParaRPr lang="en-US" dirty="0"/>
          </a:p>
        </p:txBody>
      </p:sp>
      <p:sp>
        <p:nvSpPr>
          <p:cNvPr id="4" name="Title 3">
            <a:extLst>
              <a:ext uri="{FF2B5EF4-FFF2-40B4-BE49-F238E27FC236}">
                <a16:creationId xmlns:a16="http://schemas.microsoft.com/office/drawing/2014/main" id="{02DF26DB-7313-4A39-9DA1-B58FDE683B9A}"/>
              </a:ext>
            </a:extLst>
          </p:cNvPr>
          <p:cNvSpPr>
            <a:spLocks noGrp="1"/>
          </p:cNvSpPr>
          <p:nvPr>
            <p:ph type="title"/>
          </p:nvPr>
        </p:nvSpPr>
        <p:spPr/>
        <p:txBody>
          <a:bodyPr>
            <a:normAutofit/>
          </a:bodyPr>
          <a:lstStyle/>
          <a:p>
            <a:r>
              <a:rPr lang="en-US" sz="3600">
                <a:latin typeface="Abadi" panose="020B0604020104020204" pitchFamily="34" charset="0"/>
              </a:rPr>
              <a:t>Recommended Practices</a:t>
            </a:r>
          </a:p>
        </p:txBody>
      </p:sp>
      <p:sp>
        <p:nvSpPr>
          <p:cNvPr id="12" name="Slide Number Placeholder 4">
            <a:extLst>
              <a:ext uri="{FF2B5EF4-FFF2-40B4-BE49-F238E27FC236}">
                <a16:creationId xmlns:a16="http://schemas.microsoft.com/office/drawing/2014/main" id="{6D4CCE8D-10A8-4153-8AF9-0AE2C3A83731}"/>
              </a:ext>
            </a:extLst>
          </p:cNvPr>
          <p:cNvSpPr>
            <a:spLocks noGrp="1"/>
          </p:cNvSpPr>
          <p:nvPr>
            <p:ph type="sldNum" sz="quarter" idx="4"/>
          </p:nvPr>
        </p:nvSpPr>
        <p:spPr/>
        <p:txBody>
          <a:bodyPr/>
          <a:lstStyle/>
          <a:p>
            <a:fld id="{E6166F9C-AA76-49A4-852C-289CB63A6674}" type="slidenum">
              <a:rPr lang="en-US" smtClean="0"/>
              <a:t>63</a:t>
            </a:fld>
            <a:endParaRPr lang="en-US"/>
          </a:p>
        </p:txBody>
      </p:sp>
      <p:sp>
        <p:nvSpPr>
          <p:cNvPr id="3" name="TextBox 2">
            <a:extLst>
              <a:ext uri="{FF2B5EF4-FFF2-40B4-BE49-F238E27FC236}">
                <a16:creationId xmlns:a16="http://schemas.microsoft.com/office/drawing/2014/main" id="{66B5B151-83D4-4E1E-BE12-AA09095E6DD6}"/>
              </a:ext>
            </a:extLst>
          </p:cNvPr>
          <p:cNvSpPr txBox="1"/>
          <p:nvPr/>
        </p:nvSpPr>
        <p:spPr>
          <a:xfrm>
            <a:off x="4697381" y="5268951"/>
            <a:ext cx="3624031" cy="461665"/>
          </a:xfrm>
          <a:prstGeom prst="rect">
            <a:avLst/>
          </a:prstGeom>
          <a:noFill/>
        </p:spPr>
        <p:txBody>
          <a:bodyPr wrap="square" rtlCol="0">
            <a:spAutoFit/>
          </a:bodyPr>
          <a:lstStyle/>
          <a:p>
            <a:pPr algn="ctr"/>
            <a:r>
              <a:rPr lang="en-US" sz="2400" b="1" dirty="0"/>
              <a:t>System Sizing Selection</a:t>
            </a:r>
          </a:p>
        </p:txBody>
      </p:sp>
      <p:sp>
        <p:nvSpPr>
          <p:cNvPr id="13" name="TextBox 12">
            <a:extLst>
              <a:ext uri="{FF2B5EF4-FFF2-40B4-BE49-F238E27FC236}">
                <a16:creationId xmlns:a16="http://schemas.microsoft.com/office/drawing/2014/main" id="{7C2D0CA9-624D-42CA-92DB-44FFBA811DDF}"/>
              </a:ext>
            </a:extLst>
          </p:cNvPr>
          <p:cNvSpPr txBox="1"/>
          <p:nvPr/>
        </p:nvSpPr>
        <p:spPr>
          <a:xfrm>
            <a:off x="650813" y="5268951"/>
            <a:ext cx="3624031" cy="461665"/>
          </a:xfrm>
          <a:prstGeom prst="rect">
            <a:avLst/>
          </a:prstGeom>
          <a:noFill/>
        </p:spPr>
        <p:txBody>
          <a:bodyPr wrap="square" rtlCol="0">
            <a:spAutoFit/>
          </a:bodyPr>
          <a:lstStyle/>
          <a:p>
            <a:pPr algn="ctr"/>
            <a:r>
              <a:rPr lang="en-US" sz="2400" b="1" dirty="0"/>
              <a:t>Load Calculations</a:t>
            </a:r>
          </a:p>
        </p:txBody>
      </p:sp>
    </p:spTree>
    <p:extLst>
      <p:ext uri="{BB962C8B-B14F-4D97-AF65-F5344CB8AC3E}">
        <p14:creationId xmlns:p14="http://schemas.microsoft.com/office/powerpoint/2010/main" val="24279916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4708286-E622-48E2-B7BA-DE86160C8E02}"/>
              </a:ext>
            </a:extLst>
          </p:cNvPr>
          <p:cNvSpPr txBox="1">
            <a:spLocks/>
          </p:cNvSpPr>
          <p:nvPr/>
        </p:nvSpPr>
        <p:spPr>
          <a:xfrm>
            <a:off x="4699659" y="1425321"/>
            <a:ext cx="3796641" cy="2951370"/>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a:p>
        </p:txBody>
      </p:sp>
      <p:sp>
        <p:nvSpPr>
          <p:cNvPr id="14" name="Content Placeholder 2">
            <a:extLst>
              <a:ext uri="{FF2B5EF4-FFF2-40B4-BE49-F238E27FC236}">
                <a16:creationId xmlns:a16="http://schemas.microsoft.com/office/drawing/2014/main" id="{243A9B93-07A8-42CE-A55F-77E105823AF4}"/>
              </a:ext>
            </a:extLst>
          </p:cNvPr>
          <p:cNvSpPr txBox="1">
            <a:spLocks/>
          </p:cNvSpPr>
          <p:nvPr/>
        </p:nvSpPr>
        <p:spPr>
          <a:xfrm>
            <a:off x="609600" y="1425320"/>
            <a:ext cx="3796641" cy="2951369"/>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a:p>
        </p:txBody>
      </p:sp>
      <p:sp>
        <p:nvSpPr>
          <p:cNvPr id="4" name="Title 3">
            <a:extLst>
              <a:ext uri="{FF2B5EF4-FFF2-40B4-BE49-F238E27FC236}">
                <a16:creationId xmlns:a16="http://schemas.microsoft.com/office/drawing/2014/main" id="{02DF26DB-7313-4A39-9DA1-B58FDE683B9A}"/>
              </a:ext>
            </a:extLst>
          </p:cNvPr>
          <p:cNvSpPr>
            <a:spLocks noGrp="1"/>
          </p:cNvSpPr>
          <p:nvPr>
            <p:ph type="title"/>
          </p:nvPr>
        </p:nvSpPr>
        <p:spPr/>
        <p:txBody>
          <a:bodyPr>
            <a:normAutofit/>
          </a:bodyPr>
          <a:lstStyle/>
          <a:p>
            <a:r>
              <a:rPr lang="en-US" sz="3600">
                <a:latin typeface="Abadi" panose="020B0604020104020204" pitchFamily="34" charset="0"/>
              </a:rPr>
              <a:t>Recommended Practices</a:t>
            </a:r>
          </a:p>
        </p:txBody>
      </p:sp>
      <p:sp>
        <p:nvSpPr>
          <p:cNvPr id="6" name="Content Placeholder 5">
            <a:extLst>
              <a:ext uri="{FF2B5EF4-FFF2-40B4-BE49-F238E27FC236}">
                <a16:creationId xmlns:a16="http://schemas.microsoft.com/office/drawing/2014/main" id="{187C6688-4FF1-4512-8FFE-19CC30062069}"/>
              </a:ext>
            </a:extLst>
          </p:cNvPr>
          <p:cNvSpPr>
            <a:spLocks noGrp="1"/>
          </p:cNvSpPr>
          <p:nvPr>
            <p:ph sz="half" idx="1"/>
          </p:nvPr>
        </p:nvSpPr>
        <p:spPr>
          <a:xfrm>
            <a:off x="628650" y="1453896"/>
            <a:ext cx="3886200" cy="3393312"/>
          </a:xfrm>
        </p:spPr>
        <p:txBody>
          <a:bodyPr>
            <a:noAutofit/>
          </a:bodyPr>
          <a:lstStyle/>
          <a:p>
            <a:pPr>
              <a:buFont typeface="Wingdings" panose="05000000000000000000" pitchFamily="2" charset="2"/>
              <a:buChar char="ü"/>
            </a:pPr>
            <a:r>
              <a:rPr lang="en-US" sz="1800" dirty="0"/>
              <a:t>Place in the top third of the wall for standard heads</a:t>
            </a:r>
          </a:p>
          <a:p>
            <a:pPr lvl="1">
              <a:buFont typeface="Wingdings" panose="05000000000000000000" pitchFamily="2" charset="2"/>
              <a:buChar char="ü"/>
            </a:pPr>
            <a:r>
              <a:rPr lang="en-US" sz="1600" dirty="0"/>
              <a:t>Up to 6 inches from the ceiling</a:t>
            </a:r>
          </a:p>
          <a:p>
            <a:pPr>
              <a:buFont typeface="Wingdings" panose="05000000000000000000" pitchFamily="2" charset="2"/>
              <a:buChar char="ü"/>
            </a:pPr>
            <a:r>
              <a:rPr lang="en-US" sz="1800" dirty="0"/>
              <a:t>When possible, place where there’s at least 20 feet of clearance in front of the unit for best air mixing</a:t>
            </a:r>
          </a:p>
          <a:p>
            <a:pPr>
              <a:buFont typeface="Wingdings" panose="05000000000000000000" pitchFamily="2" charset="2"/>
              <a:buChar char="ü"/>
            </a:pPr>
            <a:r>
              <a:rPr lang="en-US" sz="1800" dirty="0"/>
              <a:t>Middle of the room, not corners</a:t>
            </a:r>
          </a:p>
          <a:p>
            <a:pPr>
              <a:buFont typeface="Wingdings" panose="05000000000000000000" pitchFamily="2" charset="2"/>
              <a:buChar char="ü"/>
            </a:pPr>
            <a:r>
              <a:rPr lang="en-US" sz="1800" dirty="0"/>
              <a:t>Consider the need to deliver heat to each room</a:t>
            </a:r>
          </a:p>
        </p:txBody>
      </p:sp>
      <p:sp>
        <p:nvSpPr>
          <p:cNvPr id="8" name="Content Placeholder 7">
            <a:extLst>
              <a:ext uri="{FF2B5EF4-FFF2-40B4-BE49-F238E27FC236}">
                <a16:creationId xmlns:a16="http://schemas.microsoft.com/office/drawing/2014/main" id="{4EAF5A74-8B05-4BC0-8209-517DF285E41C}"/>
              </a:ext>
            </a:extLst>
          </p:cNvPr>
          <p:cNvSpPr>
            <a:spLocks noGrp="1"/>
          </p:cNvSpPr>
          <p:nvPr>
            <p:ph sz="half" idx="2"/>
          </p:nvPr>
        </p:nvSpPr>
        <p:spPr>
          <a:xfrm>
            <a:off x="4718708" y="1453896"/>
            <a:ext cx="3796642" cy="4718304"/>
          </a:xfrm>
        </p:spPr>
        <p:txBody>
          <a:bodyPr>
            <a:normAutofit/>
          </a:bodyPr>
          <a:lstStyle/>
          <a:p>
            <a:pPr>
              <a:buFont typeface="Wingdings" panose="05000000000000000000" pitchFamily="2" charset="2"/>
              <a:buChar char="ü"/>
            </a:pPr>
            <a:r>
              <a:rPr lang="en-US" sz="1800" dirty="0"/>
              <a:t>Ensure ducts are adequately sized, Manual D is recommended</a:t>
            </a:r>
          </a:p>
          <a:p>
            <a:pPr>
              <a:buFont typeface="Wingdings" panose="05000000000000000000" pitchFamily="2" charset="2"/>
              <a:buChar char="ü"/>
            </a:pPr>
            <a:r>
              <a:rPr lang="en-US" sz="1800" dirty="0"/>
              <a:t>Specify sealing existing ducts in crawl spaces, attics, and garages</a:t>
            </a:r>
          </a:p>
          <a:p>
            <a:pPr>
              <a:buFont typeface="Wingdings" panose="05000000000000000000" pitchFamily="2" charset="2"/>
              <a:buChar char="ü"/>
            </a:pPr>
            <a:r>
              <a:rPr lang="en-US" sz="1800" dirty="0"/>
              <a:t>Design new ducts to minimize friction losses</a:t>
            </a:r>
            <a:r>
              <a:rPr lang="en-US" sz="1800"/>
              <a:t> (i.e., use large radius bends or turning vanes)</a:t>
            </a:r>
            <a:endParaRPr lang="en-US" sz="1800" dirty="0"/>
          </a:p>
          <a:p>
            <a:pPr>
              <a:buFont typeface="Wingdings" panose="05000000000000000000" pitchFamily="2" charset="2"/>
              <a:buChar char="ü"/>
            </a:pPr>
            <a:r>
              <a:rPr lang="en-US" sz="1800" dirty="0"/>
              <a:t>Avoid specifying new ducts into outside conditioned space whenever possible</a:t>
            </a:r>
          </a:p>
        </p:txBody>
      </p:sp>
      <p:sp>
        <p:nvSpPr>
          <p:cNvPr id="12" name="Slide Number Placeholder 4">
            <a:extLst>
              <a:ext uri="{FF2B5EF4-FFF2-40B4-BE49-F238E27FC236}">
                <a16:creationId xmlns:a16="http://schemas.microsoft.com/office/drawing/2014/main" id="{85201951-0C09-4039-B626-CA1B15B2B3A9}"/>
              </a:ext>
            </a:extLst>
          </p:cNvPr>
          <p:cNvSpPr>
            <a:spLocks noGrp="1"/>
          </p:cNvSpPr>
          <p:nvPr>
            <p:ph type="sldNum" sz="quarter" idx="4"/>
          </p:nvPr>
        </p:nvSpPr>
        <p:spPr/>
        <p:txBody>
          <a:bodyPr/>
          <a:lstStyle/>
          <a:p>
            <a:fld id="{E6166F9C-AA76-49A4-852C-289CB63A6674}" type="slidenum">
              <a:rPr lang="en-US" smtClean="0"/>
              <a:t>64</a:t>
            </a:fld>
            <a:endParaRPr lang="en-US"/>
          </a:p>
        </p:txBody>
      </p:sp>
      <p:sp>
        <p:nvSpPr>
          <p:cNvPr id="2" name="TextBox 1">
            <a:extLst>
              <a:ext uri="{FF2B5EF4-FFF2-40B4-BE49-F238E27FC236}">
                <a16:creationId xmlns:a16="http://schemas.microsoft.com/office/drawing/2014/main" id="{1E9255FC-CD7A-472E-83AC-D54742A42B00}"/>
              </a:ext>
            </a:extLst>
          </p:cNvPr>
          <p:cNvSpPr txBox="1"/>
          <p:nvPr/>
        </p:nvSpPr>
        <p:spPr>
          <a:xfrm>
            <a:off x="746498" y="4472500"/>
            <a:ext cx="3522844" cy="461665"/>
          </a:xfrm>
          <a:prstGeom prst="rect">
            <a:avLst/>
          </a:prstGeom>
          <a:noFill/>
        </p:spPr>
        <p:txBody>
          <a:bodyPr wrap="square" rtlCol="0">
            <a:spAutoFit/>
          </a:bodyPr>
          <a:lstStyle/>
          <a:p>
            <a:pPr algn="ctr"/>
            <a:r>
              <a:rPr lang="en-US" sz="2400" b="1" dirty="0"/>
              <a:t>Indoor Heat Location</a:t>
            </a:r>
          </a:p>
        </p:txBody>
      </p:sp>
      <p:sp>
        <p:nvSpPr>
          <p:cNvPr id="13" name="TextBox 12">
            <a:extLst>
              <a:ext uri="{FF2B5EF4-FFF2-40B4-BE49-F238E27FC236}">
                <a16:creationId xmlns:a16="http://schemas.microsoft.com/office/drawing/2014/main" id="{10795C92-B6AE-4DFD-B89E-939CC5F7177F}"/>
              </a:ext>
            </a:extLst>
          </p:cNvPr>
          <p:cNvSpPr txBox="1"/>
          <p:nvPr/>
        </p:nvSpPr>
        <p:spPr>
          <a:xfrm>
            <a:off x="4836557" y="4488125"/>
            <a:ext cx="3522844" cy="461665"/>
          </a:xfrm>
          <a:prstGeom prst="rect">
            <a:avLst/>
          </a:prstGeom>
          <a:noFill/>
        </p:spPr>
        <p:txBody>
          <a:bodyPr wrap="square" rtlCol="0">
            <a:spAutoFit/>
          </a:bodyPr>
          <a:lstStyle/>
          <a:p>
            <a:pPr algn="ctr"/>
            <a:r>
              <a:rPr lang="en-US" sz="2400" b="1" dirty="0"/>
              <a:t>Ducting</a:t>
            </a:r>
          </a:p>
        </p:txBody>
      </p:sp>
    </p:spTree>
    <p:extLst>
      <p:ext uri="{BB962C8B-B14F-4D97-AF65-F5344CB8AC3E}">
        <p14:creationId xmlns:p14="http://schemas.microsoft.com/office/powerpoint/2010/main" val="6631574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204B7ED7-93F0-4FAA-A71C-664653567B1E}"/>
              </a:ext>
            </a:extLst>
          </p:cNvPr>
          <p:cNvSpPr txBox="1">
            <a:spLocks/>
          </p:cNvSpPr>
          <p:nvPr/>
        </p:nvSpPr>
        <p:spPr>
          <a:xfrm>
            <a:off x="689903" y="1406271"/>
            <a:ext cx="3780036" cy="2976061"/>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a:p>
        </p:txBody>
      </p:sp>
      <p:sp>
        <p:nvSpPr>
          <p:cNvPr id="6" name="Content Placeholder 5">
            <a:extLst>
              <a:ext uri="{FF2B5EF4-FFF2-40B4-BE49-F238E27FC236}">
                <a16:creationId xmlns:a16="http://schemas.microsoft.com/office/drawing/2014/main" id="{187C6688-4FF1-4512-8FFE-19CC30062069}"/>
              </a:ext>
            </a:extLst>
          </p:cNvPr>
          <p:cNvSpPr>
            <a:spLocks noGrp="1"/>
          </p:cNvSpPr>
          <p:nvPr>
            <p:ph sz="half" idx="1"/>
          </p:nvPr>
        </p:nvSpPr>
        <p:spPr>
          <a:xfrm>
            <a:off x="734812" y="1453896"/>
            <a:ext cx="3780037" cy="4718304"/>
          </a:xfrm>
        </p:spPr>
        <p:txBody>
          <a:bodyPr>
            <a:normAutofit/>
          </a:bodyPr>
          <a:lstStyle/>
          <a:p>
            <a:pPr>
              <a:buFont typeface="Wingdings" panose="05000000000000000000" pitchFamily="2" charset="2"/>
              <a:buChar char="ü"/>
            </a:pPr>
            <a:r>
              <a:rPr lang="en-US" sz="1800" dirty="0"/>
              <a:t>Design and select locations with enough room for free air flow</a:t>
            </a:r>
          </a:p>
          <a:p>
            <a:pPr>
              <a:buFont typeface="Wingdings" panose="05000000000000000000" pitchFamily="2" charset="2"/>
              <a:buChar char="ü"/>
            </a:pPr>
            <a:r>
              <a:rPr lang="en-US" sz="1800" dirty="0"/>
              <a:t>Minimize refrigerant line lengths</a:t>
            </a:r>
          </a:p>
          <a:p>
            <a:pPr>
              <a:buFont typeface="Wingdings" panose="05000000000000000000" pitchFamily="2" charset="2"/>
              <a:buChar char="ü"/>
            </a:pPr>
            <a:r>
              <a:rPr lang="en-US" sz="1800" dirty="0"/>
              <a:t>Specify risers or mount to wall above typical snow line</a:t>
            </a:r>
          </a:p>
          <a:p>
            <a:pPr>
              <a:buFont typeface="Wingdings" panose="05000000000000000000" pitchFamily="2" charset="2"/>
              <a:buChar char="ü"/>
            </a:pPr>
            <a:r>
              <a:rPr lang="en-US" sz="1800" dirty="0"/>
              <a:t>Specify install locations to not be under or near bedroom windows </a:t>
            </a:r>
          </a:p>
          <a:p>
            <a:pPr>
              <a:buFont typeface="Wingdings" panose="05000000000000000000" pitchFamily="2" charset="2"/>
              <a:buChar char="ü"/>
            </a:pPr>
            <a:r>
              <a:rPr lang="en-US" sz="1800" dirty="0"/>
              <a:t>Avoid installations under condensate drip lines</a:t>
            </a:r>
          </a:p>
          <a:p>
            <a:endParaRPr lang="en-US" sz="2000" dirty="0"/>
          </a:p>
        </p:txBody>
      </p:sp>
      <p:sp>
        <p:nvSpPr>
          <p:cNvPr id="14" name="Content Placeholder 2">
            <a:extLst>
              <a:ext uri="{FF2B5EF4-FFF2-40B4-BE49-F238E27FC236}">
                <a16:creationId xmlns:a16="http://schemas.microsoft.com/office/drawing/2014/main" id="{A7F18DB0-3027-47CB-9F5F-BC9FFD651188}"/>
              </a:ext>
            </a:extLst>
          </p:cNvPr>
          <p:cNvSpPr txBox="1">
            <a:spLocks/>
          </p:cNvSpPr>
          <p:nvPr/>
        </p:nvSpPr>
        <p:spPr>
          <a:xfrm>
            <a:off x="4695178" y="1406271"/>
            <a:ext cx="3780036" cy="2976061"/>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a:p>
        </p:txBody>
      </p:sp>
      <p:sp>
        <p:nvSpPr>
          <p:cNvPr id="4" name="Title 3">
            <a:extLst>
              <a:ext uri="{FF2B5EF4-FFF2-40B4-BE49-F238E27FC236}">
                <a16:creationId xmlns:a16="http://schemas.microsoft.com/office/drawing/2014/main" id="{02DF26DB-7313-4A39-9DA1-B58FDE683B9A}"/>
              </a:ext>
            </a:extLst>
          </p:cNvPr>
          <p:cNvSpPr>
            <a:spLocks noGrp="1"/>
          </p:cNvSpPr>
          <p:nvPr>
            <p:ph type="title"/>
          </p:nvPr>
        </p:nvSpPr>
        <p:spPr/>
        <p:txBody>
          <a:bodyPr>
            <a:normAutofit/>
          </a:bodyPr>
          <a:lstStyle/>
          <a:p>
            <a:r>
              <a:rPr lang="en-US" sz="3600">
                <a:latin typeface="Abadi" panose="020B0604020104020204" pitchFamily="34" charset="0"/>
              </a:rPr>
              <a:t>Recommended Practices</a:t>
            </a:r>
          </a:p>
        </p:txBody>
      </p:sp>
      <p:sp>
        <p:nvSpPr>
          <p:cNvPr id="8" name="Content Placeholder 7">
            <a:extLst>
              <a:ext uri="{FF2B5EF4-FFF2-40B4-BE49-F238E27FC236}">
                <a16:creationId xmlns:a16="http://schemas.microsoft.com/office/drawing/2014/main" id="{4EAF5A74-8B05-4BC0-8209-517DF285E41C}"/>
              </a:ext>
            </a:extLst>
          </p:cNvPr>
          <p:cNvSpPr>
            <a:spLocks noGrp="1"/>
          </p:cNvSpPr>
          <p:nvPr>
            <p:ph sz="half" idx="2"/>
          </p:nvPr>
        </p:nvSpPr>
        <p:spPr>
          <a:xfrm>
            <a:off x="4735312" y="1453896"/>
            <a:ext cx="3780037" cy="4718304"/>
          </a:xfrm>
        </p:spPr>
        <p:txBody>
          <a:bodyPr>
            <a:normAutofit/>
          </a:bodyPr>
          <a:lstStyle/>
          <a:p>
            <a:pPr>
              <a:buFont typeface="Wingdings" panose="05000000000000000000" pitchFamily="2" charset="2"/>
              <a:buChar char="ü"/>
            </a:pPr>
            <a:r>
              <a:rPr lang="en-US" sz="1800" dirty="0"/>
              <a:t>Design for drain to slope downhill</a:t>
            </a:r>
          </a:p>
          <a:p>
            <a:pPr>
              <a:buFont typeface="Wingdings" panose="05000000000000000000" pitchFamily="2" charset="2"/>
              <a:buChar char="ü"/>
            </a:pPr>
            <a:r>
              <a:rPr lang="en-US" sz="1800" dirty="0"/>
              <a:t>Design so that terminations are not near walkways or into crawl spaces</a:t>
            </a:r>
          </a:p>
          <a:p>
            <a:pPr>
              <a:buFont typeface="Wingdings" panose="05000000000000000000" pitchFamily="2" charset="2"/>
              <a:buChar char="ü"/>
            </a:pPr>
            <a:r>
              <a:rPr lang="en-US" sz="1800" dirty="0"/>
              <a:t>Specify external condensate pump when needed</a:t>
            </a:r>
          </a:p>
          <a:p>
            <a:pPr>
              <a:buFont typeface="Wingdings" panose="05000000000000000000" pitchFamily="2" charset="2"/>
              <a:buChar char="ü"/>
            </a:pPr>
            <a:r>
              <a:rPr lang="en-US" sz="1800" dirty="0"/>
              <a:t>Ensure condensate line will drain without being blocked by frozen condensate</a:t>
            </a:r>
          </a:p>
          <a:p>
            <a:pPr>
              <a:buFont typeface="Wingdings" panose="05000000000000000000" pitchFamily="2" charset="2"/>
              <a:buChar char="ü"/>
            </a:pPr>
            <a:endParaRPr lang="en-US" sz="1800" dirty="0"/>
          </a:p>
        </p:txBody>
      </p:sp>
      <p:sp>
        <p:nvSpPr>
          <p:cNvPr id="12" name="Slide Number Placeholder 4">
            <a:extLst>
              <a:ext uri="{FF2B5EF4-FFF2-40B4-BE49-F238E27FC236}">
                <a16:creationId xmlns:a16="http://schemas.microsoft.com/office/drawing/2014/main" id="{13F204DD-F92D-47C5-9C8C-F238A32A5C35}"/>
              </a:ext>
            </a:extLst>
          </p:cNvPr>
          <p:cNvSpPr>
            <a:spLocks noGrp="1"/>
          </p:cNvSpPr>
          <p:nvPr>
            <p:ph type="sldNum" sz="quarter" idx="4"/>
          </p:nvPr>
        </p:nvSpPr>
        <p:spPr/>
        <p:txBody>
          <a:bodyPr/>
          <a:lstStyle/>
          <a:p>
            <a:fld id="{E6166F9C-AA76-49A4-852C-289CB63A6674}" type="slidenum">
              <a:rPr lang="en-US" smtClean="0"/>
              <a:t>65</a:t>
            </a:fld>
            <a:endParaRPr lang="en-US"/>
          </a:p>
        </p:txBody>
      </p:sp>
      <p:sp>
        <p:nvSpPr>
          <p:cNvPr id="2" name="TextBox 1">
            <a:extLst>
              <a:ext uri="{FF2B5EF4-FFF2-40B4-BE49-F238E27FC236}">
                <a16:creationId xmlns:a16="http://schemas.microsoft.com/office/drawing/2014/main" id="{38B7446B-C8F5-44BF-997E-305B53762FF4}"/>
              </a:ext>
            </a:extLst>
          </p:cNvPr>
          <p:cNvSpPr txBox="1"/>
          <p:nvPr/>
        </p:nvSpPr>
        <p:spPr>
          <a:xfrm>
            <a:off x="1501772" y="4474332"/>
            <a:ext cx="2068828" cy="461665"/>
          </a:xfrm>
          <a:prstGeom prst="rect">
            <a:avLst/>
          </a:prstGeom>
          <a:noFill/>
        </p:spPr>
        <p:txBody>
          <a:bodyPr wrap="square" rtlCol="0">
            <a:spAutoFit/>
          </a:bodyPr>
          <a:lstStyle/>
          <a:p>
            <a:pPr algn="ctr"/>
            <a:r>
              <a:rPr lang="en-US" sz="2400" b="1" dirty="0"/>
              <a:t>Outdoor Unit</a:t>
            </a:r>
          </a:p>
        </p:txBody>
      </p:sp>
      <p:sp>
        <p:nvSpPr>
          <p:cNvPr id="13" name="TextBox 12">
            <a:extLst>
              <a:ext uri="{FF2B5EF4-FFF2-40B4-BE49-F238E27FC236}">
                <a16:creationId xmlns:a16="http://schemas.microsoft.com/office/drawing/2014/main" id="{3A5689FD-F9A0-495B-A462-1D76E95869B8}"/>
              </a:ext>
            </a:extLst>
          </p:cNvPr>
          <p:cNvSpPr txBox="1"/>
          <p:nvPr/>
        </p:nvSpPr>
        <p:spPr>
          <a:xfrm>
            <a:off x="5614537" y="4477261"/>
            <a:ext cx="1915426" cy="461665"/>
          </a:xfrm>
          <a:prstGeom prst="rect">
            <a:avLst/>
          </a:prstGeom>
          <a:noFill/>
        </p:spPr>
        <p:txBody>
          <a:bodyPr wrap="square" rtlCol="0">
            <a:spAutoFit/>
          </a:bodyPr>
          <a:lstStyle/>
          <a:p>
            <a:pPr algn="ctr"/>
            <a:r>
              <a:rPr lang="en-US" sz="2400" b="1" dirty="0"/>
              <a:t>Condensate</a:t>
            </a:r>
          </a:p>
        </p:txBody>
      </p:sp>
    </p:spTree>
    <p:extLst>
      <p:ext uri="{BB962C8B-B14F-4D97-AF65-F5344CB8AC3E}">
        <p14:creationId xmlns:p14="http://schemas.microsoft.com/office/powerpoint/2010/main" val="22464920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A screen shot of a computer&#10;&#10;Description automatically generated">
            <a:extLst>
              <a:ext uri="{FF2B5EF4-FFF2-40B4-BE49-F238E27FC236}">
                <a16:creationId xmlns:a16="http://schemas.microsoft.com/office/drawing/2014/main" id="{8E895097-27E1-45A7-BB91-8EC3ACFE1D05}"/>
              </a:ext>
            </a:extLst>
          </p:cNvPr>
          <p:cNvPicPr>
            <a:picLocks noChangeAspect="1"/>
          </p:cNvPicPr>
          <p:nvPr/>
        </p:nvPicPr>
        <p:blipFill>
          <a:blip r:embed="rId3"/>
          <a:stretch>
            <a:fillRect/>
          </a:stretch>
        </p:blipFill>
        <p:spPr>
          <a:xfrm>
            <a:off x="2312846" y="2361492"/>
            <a:ext cx="4101620" cy="2674160"/>
          </a:xfrm>
          <a:prstGeom prst="rect">
            <a:avLst/>
          </a:prstGeom>
        </p:spPr>
      </p:pic>
      <p:pic>
        <p:nvPicPr>
          <p:cNvPr id="9" name="Picture 8">
            <a:extLst>
              <a:ext uri="{FF2B5EF4-FFF2-40B4-BE49-F238E27FC236}">
                <a16:creationId xmlns:a16="http://schemas.microsoft.com/office/drawing/2014/main" id="{53DAECC1-5D5C-4ACA-8D37-B0E6ECE0A821}"/>
              </a:ext>
            </a:extLst>
          </p:cNvPr>
          <p:cNvPicPr>
            <a:picLocks noChangeAspect="1"/>
          </p:cNvPicPr>
          <p:nvPr/>
        </p:nvPicPr>
        <p:blipFill>
          <a:blip r:embed="rId4"/>
          <a:stretch>
            <a:fillRect/>
          </a:stretch>
        </p:blipFill>
        <p:spPr>
          <a:xfrm>
            <a:off x="2312846" y="2364229"/>
            <a:ext cx="4106690" cy="2680948"/>
          </a:xfrm>
          <a:prstGeom prst="rect">
            <a:avLst/>
          </a:prstGeom>
        </p:spPr>
      </p:pic>
      <p:sp>
        <p:nvSpPr>
          <p:cNvPr id="2" name="Title 1">
            <a:extLst>
              <a:ext uri="{FF2B5EF4-FFF2-40B4-BE49-F238E27FC236}">
                <a16:creationId xmlns:a16="http://schemas.microsoft.com/office/drawing/2014/main" id="{02C35095-8036-43D0-A4D3-B7E298B9B3D9}"/>
              </a:ext>
            </a:extLst>
          </p:cNvPr>
          <p:cNvSpPr>
            <a:spLocks noGrp="1"/>
          </p:cNvSpPr>
          <p:nvPr>
            <p:ph type="title"/>
          </p:nvPr>
        </p:nvSpPr>
        <p:spPr/>
        <p:txBody>
          <a:bodyPr>
            <a:normAutofit fontScale="90000"/>
          </a:bodyPr>
          <a:lstStyle/>
          <a:p>
            <a:r>
              <a:rPr lang="en-US" sz="4000" dirty="0">
                <a:latin typeface="Abadi" panose="020B0604020104020204" pitchFamily="34" charset="0"/>
              </a:rPr>
              <a:t>Design Example #1</a:t>
            </a:r>
            <a:br>
              <a:rPr lang="en-US" sz="4000" dirty="0">
                <a:latin typeface="Abadi" panose="020B0604020104020204" pitchFamily="34" charset="0"/>
              </a:rPr>
            </a:br>
            <a:r>
              <a:rPr lang="en-US" sz="3200" dirty="0">
                <a:latin typeface="Abadi" panose="020B0604020104020204" pitchFamily="34" charset="0"/>
              </a:rPr>
              <a:t>Single Story, Simple Layout</a:t>
            </a:r>
            <a:endParaRPr lang="en-US" sz="4000" dirty="0">
              <a:latin typeface="Abadi" panose="020B0604020104020204" pitchFamily="34" charset="0"/>
            </a:endParaRPr>
          </a:p>
        </p:txBody>
      </p:sp>
      <p:sp>
        <p:nvSpPr>
          <p:cNvPr id="5" name="Slide Number Placeholder 4">
            <a:extLst>
              <a:ext uri="{FF2B5EF4-FFF2-40B4-BE49-F238E27FC236}">
                <a16:creationId xmlns:a16="http://schemas.microsoft.com/office/drawing/2014/main" id="{8D8AD09E-B052-4EBA-B7DE-BD734E85B59F}"/>
              </a:ext>
            </a:extLst>
          </p:cNvPr>
          <p:cNvSpPr>
            <a:spLocks noGrp="1"/>
          </p:cNvSpPr>
          <p:nvPr>
            <p:ph type="sldNum" sz="quarter" idx="4"/>
          </p:nvPr>
        </p:nvSpPr>
        <p:spPr/>
        <p:txBody>
          <a:bodyPr/>
          <a:lstStyle/>
          <a:p>
            <a:fld id="{E6166F9C-AA76-49A4-852C-289CB63A6674}" type="slidenum">
              <a:rPr lang="en-US" smtClean="0"/>
              <a:t>66</a:t>
            </a:fld>
            <a:endParaRPr lang="en-US"/>
          </a:p>
        </p:txBody>
      </p:sp>
      <p:sp>
        <p:nvSpPr>
          <p:cNvPr id="11" name="Content Placeholder 2">
            <a:extLst>
              <a:ext uri="{FF2B5EF4-FFF2-40B4-BE49-F238E27FC236}">
                <a16:creationId xmlns:a16="http://schemas.microsoft.com/office/drawing/2014/main" id="{A37F2BCA-1F20-4916-8BFB-29DA4F7C9909}"/>
              </a:ext>
            </a:extLst>
          </p:cNvPr>
          <p:cNvSpPr txBox="1">
            <a:spLocks/>
          </p:cNvSpPr>
          <p:nvPr/>
        </p:nvSpPr>
        <p:spPr>
          <a:xfrm>
            <a:off x="1459649" y="5109187"/>
            <a:ext cx="6812104" cy="17067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Displacement scenario; </a:t>
            </a:r>
            <a:r>
              <a:rPr lang="en-US" sz="1800"/>
              <a:t>single </a:t>
            </a:r>
            <a:r>
              <a:rPr lang="en-US" sz="1800" dirty="0"/>
              <a:t>ductless head in the living room</a:t>
            </a:r>
          </a:p>
          <a:p>
            <a:r>
              <a:rPr lang="en-US" sz="1800" dirty="0"/>
              <a:t>Maintain existing system to provide supplemental heat in the far bedrooms</a:t>
            </a:r>
          </a:p>
          <a:p>
            <a:pPr lvl="1"/>
            <a:r>
              <a:rPr lang="en-US" sz="1400" dirty="0"/>
              <a:t>Move supplemental thermostat to master bedroom</a:t>
            </a:r>
          </a:p>
          <a:p>
            <a:r>
              <a:rPr lang="en-US" sz="1800" dirty="0"/>
              <a:t>Consider second head in </a:t>
            </a:r>
            <a:r>
              <a:rPr lang="en-US" sz="1800"/>
              <a:t>master</a:t>
            </a:r>
            <a:r>
              <a:rPr lang="en-US" sz="1800" dirty="0"/>
              <a:t> bedroom</a:t>
            </a:r>
          </a:p>
        </p:txBody>
      </p:sp>
      <p:sp>
        <p:nvSpPr>
          <p:cNvPr id="12" name="TextBox 11">
            <a:extLst>
              <a:ext uri="{FF2B5EF4-FFF2-40B4-BE49-F238E27FC236}">
                <a16:creationId xmlns:a16="http://schemas.microsoft.com/office/drawing/2014/main" id="{8D1C9964-8673-420E-9134-1BB3A354449A}"/>
              </a:ext>
            </a:extLst>
          </p:cNvPr>
          <p:cNvSpPr txBox="1"/>
          <p:nvPr/>
        </p:nvSpPr>
        <p:spPr>
          <a:xfrm rot="16200000">
            <a:off x="318279" y="1631367"/>
            <a:ext cx="1082407" cy="461665"/>
          </a:xfrm>
          <a:prstGeom prst="rect">
            <a:avLst/>
          </a:prstGeom>
          <a:noFill/>
        </p:spPr>
        <p:txBody>
          <a:bodyPr wrap="square" rtlCol="0">
            <a:spAutoFit/>
          </a:bodyPr>
          <a:lstStyle/>
          <a:p>
            <a:r>
              <a:rPr lang="en-US" sz="2400" dirty="0"/>
              <a:t>Inputs</a:t>
            </a:r>
            <a:endParaRPr lang="en-US" dirty="0"/>
          </a:p>
        </p:txBody>
      </p:sp>
      <p:sp>
        <p:nvSpPr>
          <p:cNvPr id="13" name="Content Placeholder 2">
            <a:extLst>
              <a:ext uri="{FF2B5EF4-FFF2-40B4-BE49-F238E27FC236}">
                <a16:creationId xmlns:a16="http://schemas.microsoft.com/office/drawing/2014/main" id="{FA2510A6-3989-449D-86E0-E564826D4FD7}"/>
              </a:ext>
            </a:extLst>
          </p:cNvPr>
          <p:cNvSpPr txBox="1">
            <a:spLocks/>
          </p:cNvSpPr>
          <p:nvPr/>
        </p:nvSpPr>
        <p:spPr>
          <a:xfrm>
            <a:off x="1459648" y="1407774"/>
            <a:ext cx="7055701" cy="11346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Current heating is single-zone radiant baseboard heat from a boiler</a:t>
            </a:r>
          </a:p>
          <a:p>
            <a:r>
              <a:rPr lang="en-US" sz="1800" dirty="0"/>
              <a:t>Home is poorly insulated and air-sealed</a:t>
            </a:r>
          </a:p>
        </p:txBody>
      </p:sp>
      <p:sp>
        <p:nvSpPr>
          <p:cNvPr id="14" name="TextBox 13">
            <a:extLst>
              <a:ext uri="{FF2B5EF4-FFF2-40B4-BE49-F238E27FC236}">
                <a16:creationId xmlns:a16="http://schemas.microsoft.com/office/drawing/2014/main" id="{ED239FBF-D18B-4CEF-851E-9D87B7FE99A3}"/>
              </a:ext>
            </a:extLst>
          </p:cNvPr>
          <p:cNvSpPr txBox="1"/>
          <p:nvPr/>
        </p:nvSpPr>
        <p:spPr>
          <a:xfrm rot="16200000">
            <a:off x="388058" y="5212643"/>
            <a:ext cx="1312184" cy="830997"/>
          </a:xfrm>
          <a:prstGeom prst="rect">
            <a:avLst/>
          </a:prstGeom>
          <a:noFill/>
        </p:spPr>
        <p:txBody>
          <a:bodyPr wrap="square" rtlCol="0">
            <a:spAutoFit/>
          </a:bodyPr>
          <a:lstStyle/>
          <a:p>
            <a:r>
              <a:rPr lang="en-US" sz="2400" dirty="0"/>
              <a:t>Design Solution</a:t>
            </a:r>
            <a:endParaRPr lang="en-US" dirty="0"/>
          </a:p>
        </p:txBody>
      </p:sp>
    </p:spTree>
    <p:extLst>
      <p:ext uri="{BB962C8B-B14F-4D97-AF65-F5344CB8AC3E}">
        <p14:creationId xmlns:p14="http://schemas.microsoft.com/office/powerpoint/2010/main" val="302289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A screen shot of a computer&#10;&#10;Description automatically generated">
            <a:extLst>
              <a:ext uri="{FF2B5EF4-FFF2-40B4-BE49-F238E27FC236}">
                <a16:creationId xmlns:a16="http://schemas.microsoft.com/office/drawing/2014/main" id="{8E895097-27E1-45A7-BB91-8EC3ACFE1D05}"/>
              </a:ext>
            </a:extLst>
          </p:cNvPr>
          <p:cNvPicPr>
            <a:picLocks noChangeAspect="1"/>
          </p:cNvPicPr>
          <p:nvPr/>
        </p:nvPicPr>
        <p:blipFill>
          <a:blip r:embed="rId3"/>
          <a:stretch>
            <a:fillRect/>
          </a:stretch>
        </p:blipFill>
        <p:spPr>
          <a:xfrm>
            <a:off x="2312846" y="2361492"/>
            <a:ext cx="4101620" cy="2674160"/>
          </a:xfrm>
          <a:prstGeom prst="rect">
            <a:avLst/>
          </a:prstGeom>
        </p:spPr>
      </p:pic>
      <p:pic>
        <p:nvPicPr>
          <p:cNvPr id="10" name="Picture 7">
            <a:extLst>
              <a:ext uri="{FF2B5EF4-FFF2-40B4-BE49-F238E27FC236}">
                <a16:creationId xmlns:a16="http://schemas.microsoft.com/office/drawing/2014/main" id="{8E01586B-AA8C-4AAC-9721-7E5073360D0A}"/>
              </a:ext>
            </a:extLst>
          </p:cNvPr>
          <p:cNvPicPr>
            <a:picLocks noChangeAspect="1"/>
          </p:cNvPicPr>
          <p:nvPr/>
        </p:nvPicPr>
        <p:blipFill>
          <a:blip r:embed="rId4"/>
          <a:stretch>
            <a:fillRect/>
          </a:stretch>
        </p:blipFill>
        <p:spPr>
          <a:xfrm>
            <a:off x="2312233" y="2158393"/>
            <a:ext cx="4111758" cy="3092620"/>
          </a:xfrm>
          <a:prstGeom prst="rect">
            <a:avLst/>
          </a:prstGeom>
        </p:spPr>
      </p:pic>
      <p:sp>
        <p:nvSpPr>
          <p:cNvPr id="2" name="Title 1">
            <a:extLst>
              <a:ext uri="{FF2B5EF4-FFF2-40B4-BE49-F238E27FC236}">
                <a16:creationId xmlns:a16="http://schemas.microsoft.com/office/drawing/2014/main" id="{02C35095-8036-43D0-A4D3-B7E298B9B3D9}"/>
              </a:ext>
            </a:extLst>
          </p:cNvPr>
          <p:cNvSpPr>
            <a:spLocks noGrp="1"/>
          </p:cNvSpPr>
          <p:nvPr>
            <p:ph type="title"/>
          </p:nvPr>
        </p:nvSpPr>
        <p:spPr/>
        <p:txBody>
          <a:bodyPr>
            <a:normAutofit fontScale="90000"/>
          </a:bodyPr>
          <a:lstStyle/>
          <a:p>
            <a:r>
              <a:rPr lang="en-US" sz="4000">
                <a:latin typeface="Abadi" panose="020B0604020104020204" pitchFamily="34" charset="0"/>
              </a:rPr>
              <a:t>Design Example #1b</a:t>
            </a:r>
            <a:br>
              <a:rPr lang="en-US" sz="4000">
                <a:latin typeface="Abadi" panose="020B0604020104020204" pitchFamily="34" charset="0"/>
              </a:rPr>
            </a:br>
            <a:r>
              <a:rPr lang="en-US" sz="3200">
                <a:latin typeface="Abadi" panose="020B0604020104020204" pitchFamily="34" charset="0"/>
              </a:rPr>
              <a:t>Single Story, Simple Layout</a:t>
            </a:r>
            <a:endParaRPr lang="en-US" sz="4000">
              <a:latin typeface="Abadi" panose="020B0604020104020204" pitchFamily="34" charset="0"/>
            </a:endParaRPr>
          </a:p>
        </p:txBody>
      </p:sp>
      <p:sp>
        <p:nvSpPr>
          <p:cNvPr id="5" name="Slide Number Placeholder 4">
            <a:extLst>
              <a:ext uri="{FF2B5EF4-FFF2-40B4-BE49-F238E27FC236}">
                <a16:creationId xmlns:a16="http://schemas.microsoft.com/office/drawing/2014/main" id="{8D8AD09E-B052-4EBA-B7DE-BD734E85B59F}"/>
              </a:ext>
            </a:extLst>
          </p:cNvPr>
          <p:cNvSpPr>
            <a:spLocks noGrp="1"/>
          </p:cNvSpPr>
          <p:nvPr>
            <p:ph type="sldNum" sz="quarter" idx="4"/>
          </p:nvPr>
        </p:nvSpPr>
        <p:spPr/>
        <p:txBody>
          <a:bodyPr/>
          <a:lstStyle/>
          <a:p>
            <a:fld id="{E6166F9C-AA76-49A4-852C-289CB63A6674}" type="slidenum">
              <a:rPr lang="en-US" smtClean="0"/>
              <a:t>67</a:t>
            </a:fld>
            <a:endParaRPr lang="en-US"/>
          </a:p>
        </p:txBody>
      </p:sp>
      <p:sp>
        <p:nvSpPr>
          <p:cNvPr id="11" name="Content Placeholder 2">
            <a:extLst>
              <a:ext uri="{FF2B5EF4-FFF2-40B4-BE49-F238E27FC236}">
                <a16:creationId xmlns:a16="http://schemas.microsoft.com/office/drawing/2014/main" id="{A37F2BCA-1F20-4916-8BFB-29DA4F7C9909}"/>
              </a:ext>
            </a:extLst>
          </p:cNvPr>
          <p:cNvSpPr txBox="1">
            <a:spLocks/>
          </p:cNvSpPr>
          <p:nvPr/>
        </p:nvSpPr>
        <p:spPr>
          <a:xfrm>
            <a:off x="1459649" y="5109187"/>
            <a:ext cx="6812104" cy="17067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Replacement scenario; leverage existing ducts for new ducted ASHP</a:t>
            </a:r>
          </a:p>
          <a:p>
            <a:r>
              <a:rPr lang="en-US" sz="1800" dirty="0"/>
              <a:t>Reseal and insulate ducts and confirm/update duct design as needed</a:t>
            </a:r>
            <a:endParaRPr lang="en-US" sz="1400" dirty="0"/>
          </a:p>
          <a:p>
            <a:r>
              <a:rPr lang="en-US" sz="1800" dirty="0"/>
              <a:t>Remove existing furnace, do not install backup heat</a:t>
            </a:r>
          </a:p>
        </p:txBody>
      </p:sp>
      <p:sp>
        <p:nvSpPr>
          <p:cNvPr id="12" name="TextBox 11">
            <a:extLst>
              <a:ext uri="{FF2B5EF4-FFF2-40B4-BE49-F238E27FC236}">
                <a16:creationId xmlns:a16="http://schemas.microsoft.com/office/drawing/2014/main" id="{8D1C9964-8673-420E-9134-1BB3A354449A}"/>
              </a:ext>
            </a:extLst>
          </p:cNvPr>
          <p:cNvSpPr txBox="1"/>
          <p:nvPr/>
        </p:nvSpPr>
        <p:spPr>
          <a:xfrm rot="16200000">
            <a:off x="318279" y="1631367"/>
            <a:ext cx="1082407" cy="461665"/>
          </a:xfrm>
          <a:prstGeom prst="rect">
            <a:avLst/>
          </a:prstGeom>
          <a:noFill/>
        </p:spPr>
        <p:txBody>
          <a:bodyPr wrap="square" rtlCol="0">
            <a:spAutoFit/>
          </a:bodyPr>
          <a:lstStyle/>
          <a:p>
            <a:r>
              <a:rPr lang="en-US" sz="2400"/>
              <a:t>Inputs</a:t>
            </a:r>
            <a:endParaRPr lang="en-US"/>
          </a:p>
        </p:txBody>
      </p:sp>
      <p:sp>
        <p:nvSpPr>
          <p:cNvPr id="13" name="Content Placeholder 2">
            <a:extLst>
              <a:ext uri="{FF2B5EF4-FFF2-40B4-BE49-F238E27FC236}">
                <a16:creationId xmlns:a16="http://schemas.microsoft.com/office/drawing/2014/main" id="{FA2510A6-3989-449D-86E0-E564826D4FD7}"/>
              </a:ext>
            </a:extLst>
          </p:cNvPr>
          <p:cNvSpPr txBox="1">
            <a:spLocks/>
          </p:cNvSpPr>
          <p:nvPr/>
        </p:nvSpPr>
        <p:spPr>
          <a:xfrm>
            <a:off x="1459648" y="1407774"/>
            <a:ext cx="7055701" cy="11346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Current heating is an old, ducted natural gas furnace near end of its life</a:t>
            </a:r>
          </a:p>
          <a:p>
            <a:r>
              <a:rPr lang="en-US" sz="1800" dirty="0"/>
              <a:t>Ducts are in poor repair. Home is well insulated and air sealed</a:t>
            </a:r>
          </a:p>
        </p:txBody>
      </p:sp>
      <p:sp>
        <p:nvSpPr>
          <p:cNvPr id="14" name="TextBox 13">
            <a:extLst>
              <a:ext uri="{FF2B5EF4-FFF2-40B4-BE49-F238E27FC236}">
                <a16:creationId xmlns:a16="http://schemas.microsoft.com/office/drawing/2014/main" id="{ED239FBF-D18B-4CEF-851E-9D87B7FE99A3}"/>
              </a:ext>
            </a:extLst>
          </p:cNvPr>
          <p:cNvSpPr txBox="1"/>
          <p:nvPr/>
        </p:nvSpPr>
        <p:spPr>
          <a:xfrm rot="16200000">
            <a:off x="388058" y="5212643"/>
            <a:ext cx="1312184" cy="830997"/>
          </a:xfrm>
          <a:prstGeom prst="rect">
            <a:avLst/>
          </a:prstGeom>
          <a:noFill/>
        </p:spPr>
        <p:txBody>
          <a:bodyPr wrap="square" rtlCol="0">
            <a:spAutoFit/>
          </a:bodyPr>
          <a:lstStyle/>
          <a:p>
            <a:r>
              <a:rPr lang="en-US" sz="2400"/>
              <a:t>Design Solution</a:t>
            </a:r>
            <a:endParaRPr lang="en-US"/>
          </a:p>
        </p:txBody>
      </p:sp>
    </p:spTree>
    <p:extLst>
      <p:ext uri="{BB962C8B-B14F-4D97-AF65-F5344CB8AC3E}">
        <p14:creationId xmlns:p14="http://schemas.microsoft.com/office/powerpoint/2010/main" val="78189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5095-8036-43D0-A4D3-B7E298B9B3D9}"/>
              </a:ext>
            </a:extLst>
          </p:cNvPr>
          <p:cNvSpPr>
            <a:spLocks noGrp="1"/>
          </p:cNvSpPr>
          <p:nvPr>
            <p:ph type="title"/>
          </p:nvPr>
        </p:nvSpPr>
        <p:spPr>
          <a:xfrm>
            <a:off x="628650" y="365129"/>
            <a:ext cx="7886700" cy="1251915"/>
          </a:xfrm>
        </p:spPr>
        <p:txBody>
          <a:bodyPr>
            <a:normAutofit/>
          </a:bodyPr>
          <a:lstStyle/>
          <a:p>
            <a:r>
              <a:rPr lang="en-US" sz="3600">
                <a:latin typeface="Abadi" panose="020B0604020104020204" pitchFamily="34" charset="0"/>
              </a:rPr>
              <a:t>Design</a:t>
            </a:r>
            <a:r>
              <a:rPr lang="en-US" sz="4000">
                <a:latin typeface="Abadi" panose="020B0604020104020204" pitchFamily="34" charset="0"/>
              </a:rPr>
              <a:t> </a:t>
            </a:r>
            <a:r>
              <a:rPr lang="en-US" sz="3600">
                <a:latin typeface="Abadi" panose="020B0604020104020204" pitchFamily="34" charset="0"/>
              </a:rPr>
              <a:t>Example</a:t>
            </a:r>
            <a:r>
              <a:rPr lang="en-US" sz="4000">
                <a:latin typeface="Abadi" panose="020B0604020104020204" pitchFamily="34" charset="0"/>
              </a:rPr>
              <a:t> #2</a:t>
            </a:r>
            <a:br>
              <a:rPr lang="en-US" sz="4000">
                <a:latin typeface="Abadi" panose="020B0604020104020204" pitchFamily="34" charset="0"/>
              </a:rPr>
            </a:br>
            <a:r>
              <a:rPr lang="en-US" sz="2800">
                <a:latin typeface="Abadi" panose="020B0604020104020204" pitchFamily="34" charset="0"/>
              </a:rPr>
              <a:t>Two Story</a:t>
            </a:r>
            <a:endParaRPr lang="en-US" sz="2400">
              <a:latin typeface="Abadi" panose="020B0604020104020204" pitchFamily="34" charset="0"/>
            </a:endParaRPr>
          </a:p>
        </p:txBody>
      </p:sp>
      <p:sp>
        <p:nvSpPr>
          <p:cNvPr id="6" name="Slide Number Placeholder 4">
            <a:extLst>
              <a:ext uri="{FF2B5EF4-FFF2-40B4-BE49-F238E27FC236}">
                <a16:creationId xmlns:a16="http://schemas.microsoft.com/office/drawing/2014/main" id="{CED5401C-389E-4E37-97E0-08C1A7E6E87D}"/>
              </a:ext>
            </a:extLst>
          </p:cNvPr>
          <p:cNvSpPr>
            <a:spLocks noGrp="1"/>
          </p:cNvSpPr>
          <p:nvPr>
            <p:ph type="sldNum" sz="quarter" idx="4"/>
          </p:nvPr>
        </p:nvSpPr>
        <p:spPr/>
        <p:txBody>
          <a:bodyPr/>
          <a:lstStyle/>
          <a:p>
            <a:fld id="{E6166F9C-AA76-49A4-852C-289CB63A6674}" type="slidenum">
              <a:rPr lang="en-US" smtClean="0"/>
              <a:t>68</a:t>
            </a:fld>
            <a:endParaRPr lang="en-US"/>
          </a:p>
        </p:txBody>
      </p:sp>
      <p:sp>
        <p:nvSpPr>
          <p:cNvPr id="7" name="Content Placeholder 2">
            <a:extLst>
              <a:ext uri="{FF2B5EF4-FFF2-40B4-BE49-F238E27FC236}">
                <a16:creationId xmlns:a16="http://schemas.microsoft.com/office/drawing/2014/main" id="{ADD9808F-3725-4E0C-8F3E-66784545F39B}"/>
              </a:ext>
            </a:extLst>
          </p:cNvPr>
          <p:cNvSpPr txBox="1">
            <a:spLocks/>
          </p:cNvSpPr>
          <p:nvPr/>
        </p:nvSpPr>
        <p:spPr>
          <a:xfrm>
            <a:off x="335608" y="2480324"/>
            <a:ext cx="2914669" cy="350322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Current heating is an intact hydronic radiant baseboard system using an oil boiler</a:t>
            </a:r>
          </a:p>
          <a:p>
            <a:pPr marL="0" indent="0">
              <a:buFont typeface="Arial" panose="020B0604020202020204" pitchFamily="34" charset="0"/>
              <a:buNone/>
            </a:pPr>
            <a:endParaRPr lang="en-US" sz="1800" dirty="0"/>
          </a:p>
          <a:p>
            <a:r>
              <a:rPr lang="en-US" sz="1800" dirty="0"/>
              <a:t>Homeowners are first-cost sensitive, but want to reduce their carbon footprint</a:t>
            </a:r>
          </a:p>
          <a:p>
            <a:pPr marL="0" indent="0">
              <a:buFont typeface="Arial" panose="020B0604020202020204" pitchFamily="34" charset="0"/>
              <a:buNone/>
            </a:pPr>
            <a:endParaRPr lang="en-US" sz="1800" dirty="0"/>
          </a:p>
          <a:p>
            <a:r>
              <a:rPr lang="en-US" sz="1800" dirty="0"/>
              <a:t>Home is moderately insulated and air sealed</a:t>
            </a:r>
          </a:p>
        </p:txBody>
      </p:sp>
      <p:pic>
        <p:nvPicPr>
          <p:cNvPr id="3" name="Picture 3" descr="Icon&#10;&#10;Description automatically generated">
            <a:extLst>
              <a:ext uri="{FF2B5EF4-FFF2-40B4-BE49-F238E27FC236}">
                <a16:creationId xmlns:a16="http://schemas.microsoft.com/office/drawing/2014/main" id="{6A182D2E-3A40-448A-BCF3-4224E3401D34}"/>
              </a:ext>
            </a:extLst>
          </p:cNvPr>
          <p:cNvPicPr>
            <a:picLocks noChangeAspect="1"/>
          </p:cNvPicPr>
          <p:nvPr/>
        </p:nvPicPr>
        <p:blipFill>
          <a:blip r:embed="rId3"/>
          <a:stretch>
            <a:fillRect/>
          </a:stretch>
        </p:blipFill>
        <p:spPr>
          <a:xfrm>
            <a:off x="3368452" y="2416123"/>
            <a:ext cx="2743200" cy="3374550"/>
          </a:xfrm>
          <a:prstGeom prst="rect">
            <a:avLst/>
          </a:prstGeom>
        </p:spPr>
      </p:pic>
      <p:sp>
        <p:nvSpPr>
          <p:cNvPr id="8" name="TextBox 7">
            <a:extLst>
              <a:ext uri="{FF2B5EF4-FFF2-40B4-BE49-F238E27FC236}">
                <a16:creationId xmlns:a16="http://schemas.microsoft.com/office/drawing/2014/main" id="{7C866A3A-159F-4843-8427-2A819114D34D}"/>
              </a:ext>
            </a:extLst>
          </p:cNvPr>
          <p:cNvSpPr txBox="1"/>
          <p:nvPr/>
        </p:nvSpPr>
        <p:spPr>
          <a:xfrm>
            <a:off x="1175529" y="1927296"/>
            <a:ext cx="1082407" cy="461665"/>
          </a:xfrm>
          <a:prstGeom prst="rect">
            <a:avLst/>
          </a:prstGeom>
          <a:noFill/>
        </p:spPr>
        <p:txBody>
          <a:bodyPr wrap="square" rtlCol="0">
            <a:spAutoFit/>
          </a:bodyPr>
          <a:lstStyle/>
          <a:p>
            <a:r>
              <a:rPr lang="en-US" sz="2400" dirty="0"/>
              <a:t>Inputs</a:t>
            </a:r>
            <a:endParaRPr lang="en-US" dirty="0"/>
          </a:p>
        </p:txBody>
      </p:sp>
      <p:sp>
        <p:nvSpPr>
          <p:cNvPr id="9" name="TextBox 8">
            <a:extLst>
              <a:ext uri="{FF2B5EF4-FFF2-40B4-BE49-F238E27FC236}">
                <a16:creationId xmlns:a16="http://schemas.microsoft.com/office/drawing/2014/main" id="{94A017A2-89A8-4230-88C9-A8845C0AD7EA}"/>
              </a:ext>
            </a:extLst>
          </p:cNvPr>
          <p:cNvSpPr txBox="1"/>
          <p:nvPr/>
        </p:nvSpPr>
        <p:spPr>
          <a:xfrm>
            <a:off x="5855871" y="1927296"/>
            <a:ext cx="2336093" cy="461665"/>
          </a:xfrm>
          <a:prstGeom prst="rect">
            <a:avLst/>
          </a:prstGeom>
          <a:noFill/>
        </p:spPr>
        <p:txBody>
          <a:bodyPr wrap="square" rtlCol="0">
            <a:spAutoFit/>
          </a:bodyPr>
          <a:lstStyle/>
          <a:p>
            <a:r>
              <a:rPr lang="en-US" sz="2400" dirty="0"/>
              <a:t>Design Solution</a:t>
            </a:r>
            <a:endParaRPr lang="en-US" dirty="0"/>
          </a:p>
        </p:txBody>
      </p:sp>
      <p:sp>
        <p:nvSpPr>
          <p:cNvPr id="10" name="Content Placeholder 2">
            <a:extLst>
              <a:ext uri="{FF2B5EF4-FFF2-40B4-BE49-F238E27FC236}">
                <a16:creationId xmlns:a16="http://schemas.microsoft.com/office/drawing/2014/main" id="{2D28CC7C-C028-4E37-858A-A6D6638ED8ED}"/>
              </a:ext>
            </a:extLst>
          </p:cNvPr>
          <p:cNvSpPr txBox="1">
            <a:spLocks/>
          </p:cNvSpPr>
          <p:nvPr/>
        </p:nvSpPr>
        <p:spPr>
          <a:xfrm>
            <a:off x="6000731" y="2480324"/>
            <a:ext cx="2914669" cy="32194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Displacement scenario; ductless system serving 1</a:t>
            </a:r>
            <a:r>
              <a:rPr lang="en-US" sz="1800" baseline="30000" dirty="0"/>
              <a:t>st</a:t>
            </a:r>
            <a:r>
              <a:rPr lang="en-US" sz="1800" dirty="0"/>
              <a:t> floor living area</a:t>
            </a:r>
          </a:p>
          <a:p>
            <a:r>
              <a:rPr lang="en-US" sz="1800" dirty="0"/>
              <a:t>Retain existing heating system as supplemental for upstairs, backup for downstairs</a:t>
            </a:r>
          </a:p>
        </p:txBody>
      </p:sp>
      <p:pic>
        <p:nvPicPr>
          <p:cNvPr id="11" name="Picture 3" descr="Diagram&#10;&#10;Description automatically generated">
            <a:extLst>
              <a:ext uri="{FF2B5EF4-FFF2-40B4-BE49-F238E27FC236}">
                <a16:creationId xmlns:a16="http://schemas.microsoft.com/office/drawing/2014/main" id="{83F335CC-035E-46D6-8F0C-97995B32B18A}"/>
              </a:ext>
            </a:extLst>
          </p:cNvPr>
          <p:cNvPicPr>
            <a:picLocks noChangeAspect="1"/>
          </p:cNvPicPr>
          <p:nvPr/>
        </p:nvPicPr>
        <p:blipFill>
          <a:blip r:embed="rId4"/>
          <a:stretch>
            <a:fillRect/>
          </a:stretch>
        </p:blipFill>
        <p:spPr>
          <a:xfrm>
            <a:off x="3280637" y="2341398"/>
            <a:ext cx="2850065" cy="3374136"/>
          </a:xfrm>
          <a:prstGeom prst="rect">
            <a:avLst/>
          </a:prstGeom>
        </p:spPr>
      </p:pic>
    </p:spTree>
    <p:extLst>
      <p:ext uri="{BB962C8B-B14F-4D97-AF65-F5344CB8AC3E}">
        <p14:creationId xmlns:p14="http://schemas.microsoft.com/office/powerpoint/2010/main" val="395553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5095-8036-43D0-A4D3-B7E298B9B3D9}"/>
              </a:ext>
            </a:extLst>
          </p:cNvPr>
          <p:cNvSpPr>
            <a:spLocks noGrp="1"/>
          </p:cNvSpPr>
          <p:nvPr>
            <p:ph type="title"/>
          </p:nvPr>
        </p:nvSpPr>
        <p:spPr>
          <a:xfrm>
            <a:off x="628650" y="365129"/>
            <a:ext cx="7886700" cy="1251915"/>
          </a:xfrm>
        </p:spPr>
        <p:txBody>
          <a:bodyPr>
            <a:normAutofit/>
          </a:bodyPr>
          <a:lstStyle/>
          <a:p>
            <a:r>
              <a:rPr lang="en-US" sz="3600">
                <a:latin typeface="Abadi" panose="020B0604020104020204" pitchFamily="34" charset="0"/>
              </a:rPr>
              <a:t>Design</a:t>
            </a:r>
            <a:r>
              <a:rPr lang="en-US" sz="4000">
                <a:latin typeface="Abadi" panose="020B0604020104020204" pitchFamily="34" charset="0"/>
              </a:rPr>
              <a:t> </a:t>
            </a:r>
            <a:r>
              <a:rPr lang="en-US" sz="3600">
                <a:latin typeface="Abadi" panose="020B0604020104020204" pitchFamily="34" charset="0"/>
              </a:rPr>
              <a:t>Example</a:t>
            </a:r>
            <a:r>
              <a:rPr lang="en-US" sz="4000">
                <a:latin typeface="Abadi" panose="020B0604020104020204" pitchFamily="34" charset="0"/>
              </a:rPr>
              <a:t> #2b</a:t>
            </a:r>
            <a:br>
              <a:rPr lang="en-US" sz="4000">
                <a:latin typeface="Abadi" panose="020B0604020104020204" pitchFamily="34" charset="0"/>
              </a:rPr>
            </a:br>
            <a:r>
              <a:rPr lang="en-US" sz="2800">
                <a:latin typeface="Abadi" panose="020B0604020104020204" pitchFamily="34" charset="0"/>
              </a:rPr>
              <a:t>Two Story</a:t>
            </a:r>
            <a:endParaRPr lang="en-US" sz="2400">
              <a:latin typeface="Abadi" panose="020B0604020104020204" pitchFamily="34" charset="0"/>
            </a:endParaRPr>
          </a:p>
        </p:txBody>
      </p:sp>
      <p:sp>
        <p:nvSpPr>
          <p:cNvPr id="6" name="Slide Number Placeholder 4">
            <a:extLst>
              <a:ext uri="{FF2B5EF4-FFF2-40B4-BE49-F238E27FC236}">
                <a16:creationId xmlns:a16="http://schemas.microsoft.com/office/drawing/2014/main" id="{CED5401C-389E-4E37-97E0-08C1A7E6E87D}"/>
              </a:ext>
            </a:extLst>
          </p:cNvPr>
          <p:cNvSpPr>
            <a:spLocks noGrp="1"/>
          </p:cNvSpPr>
          <p:nvPr>
            <p:ph type="sldNum" sz="quarter" idx="4"/>
          </p:nvPr>
        </p:nvSpPr>
        <p:spPr/>
        <p:txBody>
          <a:bodyPr/>
          <a:lstStyle/>
          <a:p>
            <a:fld id="{E6166F9C-AA76-49A4-852C-289CB63A6674}" type="slidenum">
              <a:rPr lang="en-US" smtClean="0"/>
              <a:t>69</a:t>
            </a:fld>
            <a:endParaRPr lang="en-US"/>
          </a:p>
        </p:txBody>
      </p:sp>
      <p:sp>
        <p:nvSpPr>
          <p:cNvPr id="7" name="Content Placeholder 2">
            <a:extLst>
              <a:ext uri="{FF2B5EF4-FFF2-40B4-BE49-F238E27FC236}">
                <a16:creationId xmlns:a16="http://schemas.microsoft.com/office/drawing/2014/main" id="{ADD9808F-3725-4E0C-8F3E-66784545F39B}"/>
              </a:ext>
            </a:extLst>
          </p:cNvPr>
          <p:cNvSpPr txBox="1">
            <a:spLocks/>
          </p:cNvSpPr>
          <p:nvPr/>
        </p:nvSpPr>
        <p:spPr>
          <a:xfrm>
            <a:off x="335608" y="2480324"/>
            <a:ext cx="2914669" cy="32194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Current heating is an old forced air with poorly maintained ducts</a:t>
            </a:r>
          </a:p>
          <a:p>
            <a:r>
              <a:rPr lang="en-US" sz="1800" dirty="0"/>
              <a:t>Master bedroom is frequently cold and physically isolated from rest of house</a:t>
            </a:r>
          </a:p>
          <a:p>
            <a:r>
              <a:rPr lang="en-US" sz="1800" dirty="0"/>
              <a:t>Homeowner is first-cost focused and cannot currently afford a full-house system</a:t>
            </a:r>
          </a:p>
          <a:p>
            <a:pPr marL="0" indent="0">
              <a:buFont typeface="Arial" panose="020B0604020202020204" pitchFamily="34" charset="0"/>
              <a:buNone/>
            </a:pPr>
            <a:endParaRPr lang="en-US" sz="1800" dirty="0"/>
          </a:p>
        </p:txBody>
      </p:sp>
      <p:pic>
        <p:nvPicPr>
          <p:cNvPr id="3" name="Picture 3" descr="Icon&#10;&#10;Description automatically generated">
            <a:extLst>
              <a:ext uri="{FF2B5EF4-FFF2-40B4-BE49-F238E27FC236}">
                <a16:creationId xmlns:a16="http://schemas.microsoft.com/office/drawing/2014/main" id="{6A182D2E-3A40-448A-BCF3-4224E3401D34}"/>
              </a:ext>
            </a:extLst>
          </p:cNvPr>
          <p:cNvPicPr>
            <a:picLocks noChangeAspect="1"/>
          </p:cNvPicPr>
          <p:nvPr/>
        </p:nvPicPr>
        <p:blipFill>
          <a:blip r:embed="rId3"/>
          <a:stretch>
            <a:fillRect/>
          </a:stretch>
        </p:blipFill>
        <p:spPr>
          <a:xfrm>
            <a:off x="3150525" y="2416123"/>
            <a:ext cx="2743200" cy="3374550"/>
          </a:xfrm>
          <a:prstGeom prst="rect">
            <a:avLst/>
          </a:prstGeom>
        </p:spPr>
      </p:pic>
      <p:sp>
        <p:nvSpPr>
          <p:cNvPr id="8" name="TextBox 7">
            <a:extLst>
              <a:ext uri="{FF2B5EF4-FFF2-40B4-BE49-F238E27FC236}">
                <a16:creationId xmlns:a16="http://schemas.microsoft.com/office/drawing/2014/main" id="{7C866A3A-159F-4843-8427-2A819114D34D}"/>
              </a:ext>
            </a:extLst>
          </p:cNvPr>
          <p:cNvSpPr txBox="1"/>
          <p:nvPr/>
        </p:nvSpPr>
        <p:spPr>
          <a:xfrm>
            <a:off x="1175529" y="1927296"/>
            <a:ext cx="1082407" cy="461665"/>
          </a:xfrm>
          <a:prstGeom prst="rect">
            <a:avLst/>
          </a:prstGeom>
          <a:noFill/>
        </p:spPr>
        <p:txBody>
          <a:bodyPr wrap="square" rtlCol="0">
            <a:spAutoFit/>
          </a:bodyPr>
          <a:lstStyle/>
          <a:p>
            <a:r>
              <a:rPr lang="en-US" sz="2400"/>
              <a:t>Inputs</a:t>
            </a:r>
            <a:endParaRPr lang="en-US"/>
          </a:p>
        </p:txBody>
      </p:sp>
      <p:sp>
        <p:nvSpPr>
          <p:cNvPr id="9" name="TextBox 8">
            <a:extLst>
              <a:ext uri="{FF2B5EF4-FFF2-40B4-BE49-F238E27FC236}">
                <a16:creationId xmlns:a16="http://schemas.microsoft.com/office/drawing/2014/main" id="{94A017A2-89A8-4230-88C9-A8845C0AD7EA}"/>
              </a:ext>
            </a:extLst>
          </p:cNvPr>
          <p:cNvSpPr txBox="1"/>
          <p:nvPr/>
        </p:nvSpPr>
        <p:spPr>
          <a:xfrm>
            <a:off x="5855871" y="1927296"/>
            <a:ext cx="2336093" cy="461665"/>
          </a:xfrm>
          <a:prstGeom prst="rect">
            <a:avLst/>
          </a:prstGeom>
          <a:noFill/>
        </p:spPr>
        <p:txBody>
          <a:bodyPr wrap="square" rtlCol="0">
            <a:spAutoFit/>
          </a:bodyPr>
          <a:lstStyle/>
          <a:p>
            <a:r>
              <a:rPr lang="en-US" sz="2400"/>
              <a:t>Design Solution</a:t>
            </a:r>
            <a:endParaRPr lang="en-US"/>
          </a:p>
        </p:txBody>
      </p:sp>
      <p:sp>
        <p:nvSpPr>
          <p:cNvPr id="10" name="Content Placeholder 2">
            <a:extLst>
              <a:ext uri="{FF2B5EF4-FFF2-40B4-BE49-F238E27FC236}">
                <a16:creationId xmlns:a16="http://schemas.microsoft.com/office/drawing/2014/main" id="{2D28CC7C-C028-4E37-858A-A6D6638ED8ED}"/>
              </a:ext>
            </a:extLst>
          </p:cNvPr>
          <p:cNvSpPr txBox="1">
            <a:spLocks/>
          </p:cNvSpPr>
          <p:nvPr/>
        </p:nvSpPr>
        <p:spPr>
          <a:xfrm>
            <a:off x="6000731" y="2480324"/>
            <a:ext cx="2914669" cy="32194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Displacement scenario; multi-split ductless zonal system serving living area and master bedroom</a:t>
            </a:r>
          </a:p>
          <a:p>
            <a:r>
              <a:rPr lang="en-US" sz="1800" dirty="0"/>
              <a:t>Retain existing heating system as supplemental for Zone 3, backup for master and downstairs</a:t>
            </a:r>
          </a:p>
        </p:txBody>
      </p:sp>
      <p:pic>
        <p:nvPicPr>
          <p:cNvPr id="12" name="Picture 4" descr="A picture containing icon&#10;&#10;Description automatically generated">
            <a:extLst>
              <a:ext uri="{FF2B5EF4-FFF2-40B4-BE49-F238E27FC236}">
                <a16:creationId xmlns:a16="http://schemas.microsoft.com/office/drawing/2014/main" id="{CB30E0FA-60EF-484A-BB0B-0C24D7CC052C}"/>
              </a:ext>
            </a:extLst>
          </p:cNvPr>
          <p:cNvPicPr>
            <a:picLocks/>
          </p:cNvPicPr>
          <p:nvPr/>
        </p:nvPicPr>
        <p:blipFill>
          <a:blip r:embed="rId4"/>
          <a:stretch>
            <a:fillRect/>
          </a:stretch>
        </p:blipFill>
        <p:spPr>
          <a:xfrm>
            <a:off x="3116580" y="2375916"/>
            <a:ext cx="2856896" cy="3374136"/>
          </a:xfrm>
          <a:prstGeom prst="rect">
            <a:avLst/>
          </a:prstGeom>
        </p:spPr>
      </p:pic>
    </p:spTree>
    <p:extLst>
      <p:ext uri="{BB962C8B-B14F-4D97-AF65-F5344CB8AC3E}">
        <p14:creationId xmlns:p14="http://schemas.microsoft.com/office/powerpoint/2010/main" val="104552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latin typeface="Abadi" panose="020B0604020104020204" pitchFamily="34" charset="0"/>
              </a:rPr>
              <a:t>Heat Pumps </a:t>
            </a:r>
            <a:r>
              <a:rPr lang="en-US" sz="4000">
                <a:latin typeface="Abadi" panose="020B0604020104020204" pitchFamily="34" charset="0"/>
              </a:rPr>
              <a:t>Do Not</a:t>
            </a:r>
            <a:r>
              <a:rPr lang="en-US" sz="4000" dirty="0">
                <a:latin typeface="Abadi" panose="020B0604020104020204" pitchFamily="34" charset="0"/>
              </a:rPr>
              <a:t> Generate Heat, They </a:t>
            </a:r>
            <a:r>
              <a:rPr lang="en-US" sz="4000" b="1" dirty="0">
                <a:latin typeface="Abadi" panose="020B0604020104020204" pitchFamily="34" charset="0"/>
              </a:rPr>
              <a:t>Move</a:t>
            </a:r>
            <a:r>
              <a:rPr lang="en-US" sz="4000" dirty="0">
                <a:latin typeface="Abadi" panose="020B0604020104020204" pitchFamily="34" charset="0"/>
              </a:rPr>
              <a:t> It</a:t>
            </a:r>
          </a:p>
        </p:txBody>
      </p:sp>
      <p:sp>
        <p:nvSpPr>
          <p:cNvPr id="6" name="Slide Number Placeholder 4">
            <a:extLst>
              <a:ext uri="{FF2B5EF4-FFF2-40B4-BE49-F238E27FC236}">
                <a16:creationId xmlns:a16="http://schemas.microsoft.com/office/drawing/2014/main" id="{2AE9DB44-5BC3-4D07-BBB4-030CF449CBA8}"/>
              </a:ext>
            </a:extLst>
          </p:cNvPr>
          <p:cNvSpPr>
            <a:spLocks noGrp="1"/>
          </p:cNvSpPr>
          <p:nvPr>
            <p:ph type="sldNum" sz="quarter" idx="4"/>
          </p:nvPr>
        </p:nvSpPr>
        <p:spPr/>
        <p:txBody>
          <a:bodyPr/>
          <a:lstStyle/>
          <a:p>
            <a:fld id="{E6166F9C-AA76-49A4-852C-289CB63A6674}" type="slidenum">
              <a:rPr lang="en-US" smtClean="0"/>
              <a:t>7</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270" y="1690692"/>
            <a:ext cx="8155459" cy="4572000"/>
          </a:xfrm>
          <a:prstGeom prst="rect">
            <a:avLst/>
          </a:prstGeom>
        </p:spPr>
      </p:pic>
    </p:spTree>
    <p:extLst>
      <p:ext uri="{BB962C8B-B14F-4D97-AF65-F5344CB8AC3E}">
        <p14:creationId xmlns:p14="http://schemas.microsoft.com/office/powerpoint/2010/main" val="30116430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CF72CE1D-B1BA-48FC-A32E-BBCB3B340E63}"/>
              </a:ext>
            </a:extLst>
          </p:cNvPr>
          <p:cNvCxnSpPr>
            <a:cxnSpLocks/>
          </p:cNvCxnSpPr>
          <p:nvPr/>
        </p:nvCxnSpPr>
        <p:spPr>
          <a:xfrm>
            <a:off x="4471517" y="5458675"/>
            <a:ext cx="8705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78DE4E2-1EA2-4003-A3CB-13E832664E50}"/>
              </a:ext>
            </a:extLst>
          </p:cNvPr>
          <p:cNvCxnSpPr>
            <a:cxnSpLocks/>
          </p:cNvCxnSpPr>
          <p:nvPr/>
        </p:nvCxnSpPr>
        <p:spPr>
          <a:xfrm>
            <a:off x="4952459" y="4405717"/>
            <a:ext cx="389562"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09C97BB1-F712-4759-8376-684CEE312EBA}"/>
              </a:ext>
            </a:extLst>
          </p:cNvPr>
          <p:cNvSpPr/>
          <p:nvPr/>
        </p:nvSpPr>
        <p:spPr>
          <a:xfrm>
            <a:off x="5450459" y="1454172"/>
            <a:ext cx="2863257" cy="1169551"/>
          </a:xfrm>
          <a:prstGeom prst="round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AA3353-6A7F-423C-ABD9-741B8F04083F}"/>
              </a:ext>
            </a:extLst>
          </p:cNvPr>
          <p:cNvSpPr>
            <a:spLocks noGrp="1"/>
          </p:cNvSpPr>
          <p:nvPr>
            <p:ph type="title"/>
          </p:nvPr>
        </p:nvSpPr>
        <p:spPr/>
        <p:txBody>
          <a:bodyPr>
            <a:normAutofit/>
          </a:bodyPr>
          <a:lstStyle/>
          <a:p>
            <a:r>
              <a:rPr lang="en-US" sz="3600">
                <a:latin typeface="Abadi" panose="020B0604020104020204" pitchFamily="34" charset="0"/>
              </a:rPr>
              <a:t>Common Design Failures</a:t>
            </a:r>
            <a:endParaRPr lang="en-US" sz="3600"/>
          </a:p>
        </p:txBody>
      </p:sp>
      <p:sp>
        <p:nvSpPr>
          <p:cNvPr id="4" name="Slide Number Placeholder 3">
            <a:extLst>
              <a:ext uri="{FF2B5EF4-FFF2-40B4-BE49-F238E27FC236}">
                <a16:creationId xmlns:a16="http://schemas.microsoft.com/office/drawing/2014/main" id="{BD7AB18D-6E04-43A7-B368-E3148159EF28}"/>
              </a:ext>
            </a:extLst>
          </p:cNvPr>
          <p:cNvSpPr>
            <a:spLocks noGrp="1"/>
          </p:cNvSpPr>
          <p:nvPr>
            <p:ph type="sldNum" sz="quarter" idx="4"/>
          </p:nvPr>
        </p:nvSpPr>
        <p:spPr/>
        <p:txBody>
          <a:bodyPr/>
          <a:lstStyle/>
          <a:p>
            <a:fld id="{AB63D03B-4D76-4C5C-B606-7C1408D5F261}" type="slidenum">
              <a:rPr lang="en-US" smtClean="0"/>
              <a:t>70</a:t>
            </a:fld>
            <a:endParaRPr lang="en-US"/>
          </a:p>
        </p:txBody>
      </p:sp>
      <p:pic>
        <p:nvPicPr>
          <p:cNvPr id="5" name="Picture 4" descr="Shape&#10;&#10;Description automatically generated">
            <a:extLst>
              <a:ext uri="{FF2B5EF4-FFF2-40B4-BE49-F238E27FC236}">
                <a16:creationId xmlns:a16="http://schemas.microsoft.com/office/drawing/2014/main" id="{B8ED3D58-D794-4821-B06A-2DEC014C70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704" y="4113428"/>
            <a:ext cx="533449" cy="533449"/>
          </a:xfrm>
          <a:prstGeom prst="rect">
            <a:avLst/>
          </a:prstGeom>
        </p:spPr>
      </p:pic>
      <p:pic>
        <p:nvPicPr>
          <p:cNvPr id="6" name="Picture 5" descr="Shape&#10;&#10;Description automatically generated">
            <a:extLst>
              <a:ext uri="{FF2B5EF4-FFF2-40B4-BE49-F238E27FC236}">
                <a16:creationId xmlns:a16="http://schemas.microsoft.com/office/drawing/2014/main" id="{73009744-2110-4BB7-881A-A9B1BFFBE1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834" y="2958151"/>
            <a:ext cx="533449" cy="533449"/>
          </a:xfrm>
          <a:prstGeom prst="rect">
            <a:avLst/>
          </a:prstGeom>
        </p:spPr>
      </p:pic>
      <p:pic>
        <p:nvPicPr>
          <p:cNvPr id="7" name="Picture 6" descr="Shape&#10;&#10;Description automatically generated">
            <a:extLst>
              <a:ext uri="{FF2B5EF4-FFF2-40B4-BE49-F238E27FC236}">
                <a16:creationId xmlns:a16="http://schemas.microsoft.com/office/drawing/2014/main" id="{F384C9A6-21E5-4E6E-BB56-885DC0F86C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704" y="1685594"/>
            <a:ext cx="533449" cy="533449"/>
          </a:xfrm>
          <a:prstGeom prst="rect">
            <a:avLst/>
          </a:prstGeom>
        </p:spPr>
      </p:pic>
      <p:pic>
        <p:nvPicPr>
          <p:cNvPr id="8" name="Picture 7" descr="Shape&#10;&#10;Description automatically generated">
            <a:extLst>
              <a:ext uri="{FF2B5EF4-FFF2-40B4-BE49-F238E27FC236}">
                <a16:creationId xmlns:a16="http://schemas.microsoft.com/office/drawing/2014/main" id="{A376CEF8-A81B-4850-9235-9A59AED62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704" y="5268705"/>
            <a:ext cx="533449" cy="533449"/>
          </a:xfrm>
          <a:prstGeom prst="rect">
            <a:avLst/>
          </a:prstGeom>
        </p:spPr>
      </p:pic>
      <p:sp>
        <p:nvSpPr>
          <p:cNvPr id="10" name="TextBox 9">
            <a:extLst>
              <a:ext uri="{FF2B5EF4-FFF2-40B4-BE49-F238E27FC236}">
                <a16:creationId xmlns:a16="http://schemas.microsoft.com/office/drawing/2014/main" id="{7038EF66-7ADE-4599-9EB4-15A8574881BC}"/>
              </a:ext>
            </a:extLst>
          </p:cNvPr>
          <p:cNvSpPr txBox="1"/>
          <p:nvPr/>
        </p:nvSpPr>
        <p:spPr>
          <a:xfrm>
            <a:off x="5040295" y="1454172"/>
            <a:ext cx="3205209" cy="1169551"/>
          </a:xfrm>
          <a:prstGeom prst="rect">
            <a:avLst/>
          </a:prstGeom>
          <a:noFill/>
        </p:spPr>
        <p:txBody>
          <a:bodyPr wrap="square" rtlCol="0">
            <a:spAutoFit/>
          </a:bodyPr>
          <a:lstStyle/>
          <a:p>
            <a:pPr lvl="1"/>
            <a:r>
              <a:rPr lang="en-US" sz="1400" dirty="0"/>
              <a:t>HVAC contractors use rules of thumb derived from gas or oil systems. Heat pumps short cycle at mild temperatures, hurting energy performance.</a:t>
            </a:r>
          </a:p>
        </p:txBody>
      </p:sp>
      <p:sp>
        <p:nvSpPr>
          <p:cNvPr id="13" name="Rectangle: Rounded Corners 12">
            <a:extLst>
              <a:ext uri="{FF2B5EF4-FFF2-40B4-BE49-F238E27FC236}">
                <a16:creationId xmlns:a16="http://schemas.microsoft.com/office/drawing/2014/main" id="{06DF861C-3303-4C18-8882-D703C8B227B0}"/>
              </a:ext>
            </a:extLst>
          </p:cNvPr>
          <p:cNvSpPr/>
          <p:nvPr/>
        </p:nvSpPr>
        <p:spPr>
          <a:xfrm>
            <a:off x="5450459" y="2719924"/>
            <a:ext cx="2863257" cy="1169551"/>
          </a:xfrm>
          <a:prstGeom prst="round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019D6C1-550B-4726-8F42-657DF43D1287}"/>
              </a:ext>
            </a:extLst>
          </p:cNvPr>
          <p:cNvSpPr txBox="1"/>
          <p:nvPr/>
        </p:nvSpPr>
        <p:spPr>
          <a:xfrm>
            <a:off x="5086951" y="2834944"/>
            <a:ext cx="3205213" cy="954107"/>
          </a:xfrm>
          <a:prstGeom prst="rect">
            <a:avLst/>
          </a:prstGeom>
          <a:noFill/>
        </p:spPr>
        <p:txBody>
          <a:bodyPr wrap="square" lIns="91440" tIns="45720" rIns="91440" bIns="45720" rtlCol="0" anchor="t">
            <a:spAutoFit/>
          </a:bodyPr>
          <a:lstStyle/>
          <a:p>
            <a:pPr lvl="1"/>
            <a:r>
              <a:rPr lang="en-US" sz="1400" dirty="0"/>
              <a:t>Poorly integrated control schemes or unclear homeowner education can lead to the backup heat doing most of the work.</a:t>
            </a:r>
          </a:p>
        </p:txBody>
      </p:sp>
      <p:sp>
        <p:nvSpPr>
          <p:cNvPr id="15" name="Rectangle: Rounded Corners 14">
            <a:extLst>
              <a:ext uri="{FF2B5EF4-FFF2-40B4-BE49-F238E27FC236}">
                <a16:creationId xmlns:a16="http://schemas.microsoft.com/office/drawing/2014/main" id="{1D60BBA5-E0A8-4D6E-ADDC-9F61455B2D64}"/>
              </a:ext>
            </a:extLst>
          </p:cNvPr>
          <p:cNvSpPr/>
          <p:nvPr/>
        </p:nvSpPr>
        <p:spPr>
          <a:xfrm>
            <a:off x="5450458" y="3992039"/>
            <a:ext cx="2863257" cy="974598"/>
          </a:xfrm>
          <a:prstGeom prst="round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9E888616-D9A8-46B6-8403-5441C8021E57}"/>
              </a:ext>
            </a:extLst>
          </p:cNvPr>
          <p:cNvSpPr/>
          <p:nvPr/>
        </p:nvSpPr>
        <p:spPr>
          <a:xfrm>
            <a:off x="5450455" y="5082679"/>
            <a:ext cx="2863257" cy="1169551"/>
          </a:xfrm>
          <a:prstGeom prst="round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E6750C0-5470-40C3-95FC-41FE52A83F54}"/>
              </a:ext>
            </a:extLst>
          </p:cNvPr>
          <p:cNvSpPr txBox="1"/>
          <p:nvPr/>
        </p:nvSpPr>
        <p:spPr>
          <a:xfrm>
            <a:off x="5493854" y="3985676"/>
            <a:ext cx="2598821" cy="1231106"/>
          </a:xfrm>
          <a:prstGeom prst="rect">
            <a:avLst/>
          </a:prstGeom>
          <a:noFill/>
        </p:spPr>
        <p:txBody>
          <a:bodyPr wrap="square" rtlCol="0">
            <a:spAutoFit/>
          </a:bodyPr>
          <a:lstStyle/>
          <a:p>
            <a:r>
              <a:rPr lang="en-US" sz="1400" dirty="0"/>
              <a:t>A contractor gets comfortable with a specific system, (e.g., 2 head ductless multi-split) and attempts to apply it to all homes. </a:t>
            </a:r>
          </a:p>
          <a:p>
            <a:endParaRPr lang="en-US" dirty="0"/>
          </a:p>
        </p:txBody>
      </p:sp>
      <p:sp>
        <p:nvSpPr>
          <p:cNvPr id="18" name="TextBox 17">
            <a:extLst>
              <a:ext uri="{FF2B5EF4-FFF2-40B4-BE49-F238E27FC236}">
                <a16:creationId xmlns:a16="http://schemas.microsoft.com/office/drawing/2014/main" id="{3EC13307-A77E-4803-93B6-E66F6BC41A56}"/>
              </a:ext>
            </a:extLst>
          </p:cNvPr>
          <p:cNvSpPr txBox="1"/>
          <p:nvPr/>
        </p:nvSpPr>
        <p:spPr>
          <a:xfrm>
            <a:off x="5493854" y="5069201"/>
            <a:ext cx="2863257" cy="1477328"/>
          </a:xfrm>
          <a:prstGeom prst="rect">
            <a:avLst/>
          </a:prstGeom>
          <a:noFill/>
          <a:effectLst/>
        </p:spPr>
        <p:txBody>
          <a:bodyPr wrap="square" lIns="91440" tIns="45720" rIns="91440" bIns="45720" rtlCol="0" anchor="t">
            <a:spAutoFit/>
          </a:bodyPr>
          <a:lstStyle/>
          <a:p>
            <a:r>
              <a:rPr lang="en-US" sz="1200" dirty="0"/>
              <a:t>Contractors are least familiar with point-source heating and air mixing. Indoor heads are placed where they are blocked (mixing), too close to the ceiling, or unable to provide adequate heat for closed-door bedrooms or offices.</a:t>
            </a:r>
          </a:p>
          <a:p>
            <a:endParaRPr lang="en-US" dirty="0"/>
          </a:p>
        </p:txBody>
      </p:sp>
      <p:cxnSp>
        <p:nvCxnSpPr>
          <p:cNvPr id="24" name="Straight Connector 23">
            <a:extLst>
              <a:ext uri="{FF2B5EF4-FFF2-40B4-BE49-F238E27FC236}">
                <a16:creationId xmlns:a16="http://schemas.microsoft.com/office/drawing/2014/main" id="{D14031F9-DCB0-423A-97B5-C6438E3BED1F}"/>
              </a:ext>
            </a:extLst>
          </p:cNvPr>
          <p:cNvCxnSpPr>
            <a:cxnSpLocks/>
          </p:cNvCxnSpPr>
          <p:nvPr/>
        </p:nvCxnSpPr>
        <p:spPr>
          <a:xfrm>
            <a:off x="3667225" y="1952319"/>
            <a:ext cx="16747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2BE6688-249F-4971-B3AE-70EFD28F6593}"/>
              </a:ext>
            </a:extLst>
          </p:cNvPr>
          <p:cNvCxnSpPr>
            <a:cxnSpLocks/>
          </p:cNvCxnSpPr>
          <p:nvPr/>
        </p:nvCxnSpPr>
        <p:spPr>
          <a:xfrm>
            <a:off x="5040295" y="3240774"/>
            <a:ext cx="301726"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Content Placeholder 2">
            <a:extLst>
              <a:ext uri="{FF2B5EF4-FFF2-40B4-BE49-F238E27FC236}">
                <a16:creationId xmlns:a16="http://schemas.microsoft.com/office/drawing/2014/main" id="{9D579F83-74B9-46A4-A04D-A4E98353528D}"/>
              </a:ext>
            </a:extLst>
          </p:cNvPr>
          <p:cNvSpPr txBox="1">
            <a:spLocks/>
          </p:cNvSpPr>
          <p:nvPr/>
        </p:nvSpPr>
        <p:spPr>
          <a:xfrm>
            <a:off x="1230352" y="1733986"/>
            <a:ext cx="3886200" cy="47588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Oversized systems </a:t>
            </a:r>
          </a:p>
          <a:p>
            <a:pPr marL="0" indent="0">
              <a:buFont typeface="Arial" panose="020B0604020202020204" pitchFamily="34" charset="0"/>
              <a:buNone/>
            </a:pPr>
            <a:endParaRPr lang="en-US" sz="1800" dirty="0"/>
          </a:p>
          <a:p>
            <a:pPr marL="0" indent="0">
              <a:buFont typeface="Arial" panose="020B0604020202020204" pitchFamily="34" charset="0"/>
              <a:buNone/>
            </a:pPr>
            <a:endParaRPr lang="en-US" sz="2400" dirty="0"/>
          </a:p>
          <a:p>
            <a:pPr marL="0" indent="0">
              <a:buFont typeface="Arial" panose="020B0604020202020204" pitchFamily="34" charset="0"/>
              <a:buNone/>
            </a:pPr>
            <a:r>
              <a:rPr lang="en-US" sz="2400" dirty="0"/>
              <a:t>Backup continues to provide most of the heating</a:t>
            </a:r>
          </a:p>
          <a:p>
            <a:pPr marL="0" indent="0">
              <a:buFont typeface="Arial" panose="020B0604020202020204" pitchFamily="34" charset="0"/>
              <a:buNone/>
            </a:pPr>
            <a:endParaRPr lang="en-US" sz="1800" dirty="0"/>
          </a:p>
          <a:p>
            <a:pPr marL="0" indent="0">
              <a:buFont typeface="Arial" panose="020B0604020202020204" pitchFamily="34" charset="0"/>
              <a:buNone/>
            </a:pPr>
            <a:r>
              <a:rPr lang="en-US" sz="2400" dirty="0"/>
              <a:t>One-solution-fits-all thinking</a:t>
            </a:r>
          </a:p>
          <a:p>
            <a:pPr marL="0" indent="0">
              <a:buFont typeface="Arial" panose="020B0604020202020204" pitchFamily="34" charset="0"/>
              <a:buNone/>
            </a:pPr>
            <a:endParaRPr lang="en-US" sz="1800" dirty="0"/>
          </a:p>
          <a:p>
            <a:pPr marL="0" indent="0">
              <a:buFont typeface="Arial" panose="020B0604020202020204" pitchFamily="34" charset="0"/>
              <a:buNone/>
            </a:pPr>
            <a:endParaRPr lang="en-US" sz="800" dirty="0"/>
          </a:p>
          <a:p>
            <a:pPr marL="0" indent="0">
              <a:buFont typeface="Arial" panose="020B0604020202020204" pitchFamily="34" charset="0"/>
              <a:buNone/>
            </a:pPr>
            <a:r>
              <a:rPr lang="en-US" sz="2400" dirty="0"/>
              <a:t>Sub-optimal indoor head location</a:t>
            </a:r>
          </a:p>
          <a:p>
            <a:pPr marL="0" indent="0">
              <a:buFont typeface="Arial" panose="020B0604020202020204" pitchFamily="34" charset="0"/>
              <a:buNone/>
            </a:pPr>
            <a:endParaRPr lang="en-US" dirty="0"/>
          </a:p>
          <a:p>
            <a:endParaRPr lang="en-US" dirty="0"/>
          </a:p>
        </p:txBody>
      </p:sp>
    </p:spTree>
    <p:extLst>
      <p:ext uri="{BB962C8B-B14F-4D97-AF65-F5344CB8AC3E}">
        <p14:creationId xmlns:p14="http://schemas.microsoft.com/office/powerpoint/2010/main" val="36400486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F3A40B-8E82-4291-87ED-38DD06D833DA}"/>
              </a:ext>
            </a:extLst>
          </p:cNvPr>
          <p:cNvSpPr>
            <a:spLocks noGrp="1"/>
          </p:cNvSpPr>
          <p:nvPr>
            <p:ph idx="1"/>
          </p:nvPr>
        </p:nvSpPr>
        <p:spPr>
          <a:xfrm>
            <a:off x="628650" y="2055821"/>
            <a:ext cx="7886700" cy="3862906"/>
          </a:xfrm>
        </p:spPr>
        <p:txBody>
          <a:bodyPr>
            <a:normAutofit/>
          </a:bodyPr>
          <a:lstStyle/>
          <a:p>
            <a:r>
              <a:rPr lang="en-US" sz="2400"/>
              <a:t>Remote Delivery</a:t>
            </a:r>
          </a:p>
          <a:p>
            <a:pPr lvl="1"/>
            <a:r>
              <a:rPr lang="en-US" sz="1800"/>
              <a:t>Pick a standard customer (via poll)</a:t>
            </a:r>
          </a:p>
          <a:p>
            <a:pPr lvl="1"/>
            <a:r>
              <a:rPr lang="en-US" sz="1800"/>
              <a:t>Participants pick top features for the customer (via poll)</a:t>
            </a:r>
          </a:p>
          <a:p>
            <a:pPr marL="457200" lvl="1" indent="0">
              <a:buNone/>
            </a:pPr>
            <a:endParaRPr lang="en-US"/>
          </a:p>
          <a:p>
            <a:r>
              <a:rPr lang="en-US" sz="2400"/>
              <a:t>In-person</a:t>
            </a:r>
          </a:p>
          <a:p>
            <a:pPr lvl="1"/>
            <a:r>
              <a:rPr lang="en-US" sz="1800"/>
              <a:t>Group activity</a:t>
            </a:r>
          </a:p>
          <a:p>
            <a:pPr lvl="1"/>
            <a:r>
              <a:rPr lang="en-US" sz="1800"/>
              <a:t>Each group creates a selling proposition for a specific customer:</a:t>
            </a:r>
          </a:p>
          <a:p>
            <a:pPr lvl="2"/>
            <a:r>
              <a:rPr lang="en-US" sz="1600"/>
              <a:t>Electric baseboard heating and window air conditioning</a:t>
            </a:r>
          </a:p>
          <a:p>
            <a:pPr lvl="2"/>
            <a:r>
              <a:rPr lang="en-US" sz="1600"/>
              <a:t>Oil boiler only</a:t>
            </a:r>
          </a:p>
          <a:p>
            <a:pPr lvl="2"/>
            <a:r>
              <a:rPr lang="en-US" sz="1600"/>
              <a:t>Central forced-air heating and cooling</a:t>
            </a:r>
          </a:p>
          <a:p>
            <a:pPr lvl="1"/>
            <a:r>
              <a:rPr lang="en-US" sz="1800"/>
              <a:t>Each group reports out 2-3 key reasons</a:t>
            </a:r>
          </a:p>
        </p:txBody>
      </p:sp>
      <p:sp>
        <p:nvSpPr>
          <p:cNvPr id="2" name="Title 1">
            <a:extLst>
              <a:ext uri="{FF2B5EF4-FFF2-40B4-BE49-F238E27FC236}">
                <a16:creationId xmlns:a16="http://schemas.microsoft.com/office/drawing/2014/main" id="{83BFE3DA-6DB6-4FB6-B37C-A0E513E69F0A}"/>
              </a:ext>
            </a:extLst>
          </p:cNvPr>
          <p:cNvSpPr>
            <a:spLocks noGrp="1"/>
          </p:cNvSpPr>
          <p:nvPr>
            <p:ph type="title"/>
          </p:nvPr>
        </p:nvSpPr>
        <p:spPr/>
        <p:txBody>
          <a:bodyPr>
            <a:normAutofit fontScale="90000"/>
          </a:bodyPr>
          <a:lstStyle/>
          <a:p>
            <a:r>
              <a:rPr lang="en-US" sz="4000">
                <a:latin typeface="Abadi" panose="020B0604020104020204" pitchFamily="34" charset="0"/>
              </a:rPr>
              <a:t>INTERACTION TIME!</a:t>
            </a:r>
            <a:br>
              <a:rPr lang="en-US" sz="4000">
                <a:latin typeface="Abadi" panose="020B0604020104020204" pitchFamily="34" charset="0"/>
              </a:rPr>
            </a:br>
            <a:r>
              <a:rPr lang="en-US" sz="3200">
                <a:latin typeface="Abadi" panose="020B0604020104020204" pitchFamily="34" charset="0"/>
              </a:rPr>
              <a:t>The Customer</a:t>
            </a:r>
            <a:endParaRPr lang="en-US" sz="4000">
              <a:latin typeface="Abadi" panose="020B0604020104020204" pitchFamily="34" charset="0"/>
            </a:endParaRPr>
          </a:p>
        </p:txBody>
      </p:sp>
      <p:sp>
        <p:nvSpPr>
          <p:cNvPr id="5" name="Slide Number Placeholder 4">
            <a:extLst>
              <a:ext uri="{FF2B5EF4-FFF2-40B4-BE49-F238E27FC236}">
                <a16:creationId xmlns:a16="http://schemas.microsoft.com/office/drawing/2014/main" id="{77287D4E-BB05-4614-8336-6D1DF861D013}"/>
              </a:ext>
            </a:extLst>
          </p:cNvPr>
          <p:cNvSpPr>
            <a:spLocks noGrp="1"/>
          </p:cNvSpPr>
          <p:nvPr>
            <p:ph type="sldNum" sz="quarter" idx="4"/>
          </p:nvPr>
        </p:nvSpPr>
        <p:spPr/>
        <p:txBody>
          <a:bodyPr/>
          <a:lstStyle/>
          <a:p>
            <a:fld id="{E6166F9C-AA76-49A4-852C-289CB63A6674}" type="slidenum">
              <a:rPr lang="en-US" smtClean="0"/>
              <a:t>71</a:t>
            </a:fld>
            <a:endParaRPr lang="en-US"/>
          </a:p>
        </p:txBody>
      </p:sp>
      <p:sp>
        <p:nvSpPr>
          <p:cNvPr id="4" name="Rectangle 3">
            <a:extLst>
              <a:ext uri="{FF2B5EF4-FFF2-40B4-BE49-F238E27FC236}">
                <a16:creationId xmlns:a16="http://schemas.microsoft.com/office/drawing/2014/main" id="{AEF82E15-D94B-49A3-B543-B45DE9A5AA71}"/>
              </a:ext>
            </a:extLst>
          </p:cNvPr>
          <p:cNvSpPr/>
          <p:nvPr/>
        </p:nvSpPr>
        <p:spPr>
          <a:xfrm>
            <a:off x="0" y="0"/>
            <a:ext cx="9144000" cy="68580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30849875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F02528-7D18-49D1-8800-5A25A89F3916}"/>
              </a:ext>
            </a:extLst>
          </p:cNvPr>
          <p:cNvSpPr>
            <a:spLocks noGrp="1"/>
          </p:cNvSpPr>
          <p:nvPr>
            <p:ph idx="1"/>
          </p:nvPr>
        </p:nvSpPr>
        <p:spPr/>
        <p:txBody>
          <a:bodyPr>
            <a:normAutofit fontScale="92500" lnSpcReduction="20000"/>
          </a:bodyPr>
          <a:lstStyle/>
          <a:p>
            <a:pPr>
              <a:buFont typeface="Wingdings" panose="05000000000000000000" pitchFamily="2" charset="2"/>
              <a:buChar char="ü"/>
            </a:pPr>
            <a:r>
              <a:rPr lang="en-US" sz="2400" dirty="0"/>
              <a:t>Variable capacity heat pumps operate differently than traditional heating systems, and so need a different design approach</a:t>
            </a:r>
          </a:p>
          <a:p>
            <a:pPr>
              <a:buFont typeface="Wingdings" panose="05000000000000000000" pitchFamily="2" charset="2"/>
              <a:buChar char="ü"/>
            </a:pPr>
            <a:endParaRPr lang="en-US" sz="2400" dirty="0"/>
          </a:p>
          <a:p>
            <a:pPr>
              <a:buFont typeface="Wingdings" panose="05000000000000000000" pitchFamily="2" charset="2"/>
              <a:buChar char="ü"/>
            </a:pPr>
            <a:r>
              <a:rPr lang="en-US" sz="2400" dirty="0"/>
              <a:t>Load calculations are critical for proper sizing; more so even than traditional heating system types</a:t>
            </a:r>
          </a:p>
          <a:p>
            <a:pPr>
              <a:buFont typeface="Wingdings" panose="05000000000000000000" pitchFamily="2" charset="2"/>
              <a:buChar char="ü"/>
            </a:pPr>
            <a:endParaRPr lang="en-US" sz="2400" dirty="0"/>
          </a:p>
          <a:p>
            <a:pPr>
              <a:buFont typeface="Wingdings" panose="05000000000000000000" pitchFamily="2" charset="2"/>
              <a:buChar char="ü"/>
            </a:pPr>
            <a:r>
              <a:rPr lang="en-US" sz="2400" dirty="0"/>
              <a:t>Sizing affects comfort, performance, efficiency, and durability</a:t>
            </a:r>
          </a:p>
          <a:p>
            <a:pPr>
              <a:buFont typeface="Wingdings" panose="05000000000000000000" pitchFamily="2" charset="2"/>
              <a:buChar char="ü"/>
            </a:pPr>
            <a:endParaRPr lang="en-US" sz="2400" dirty="0"/>
          </a:p>
          <a:p>
            <a:pPr>
              <a:buFont typeface="Wingdings" panose="05000000000000000000" pitchFamily="2" charset="2"/>
              <a:buChar char="ü"/>
            </a:pPr>
            <a:r>
              <a:rPr lang="en-US" sz="2400" dirty="0"/>
              <a:t>Design decisions and integrating with supplemental heat require careful consideration of the home’s layout and homeowner’s needs </a:t>
            </a:r>
          </a:p>
          <a:p>
            <a:pPr>
              <a:buFont typeface="Wingdings" panose="05000000000000000000" pitchFamily="2" charset="2"/>
              <a:buChar char="ü"/>
            </a:pPr>
            <a:endParaRPr lang="en-US" sz="2400" dirty="0"/>
          </a:p>
          <a:p>
            <a:pPr>
              <a:buFont typeface="Wingdings" panose="05000000000000000000" pitchFamily="2" charset="2"/>
              <a:buChar char="ü"/>
            </a:pPr>
            <a:r>
              <a:rPr lang="en-US" sz="2400" dirty="0"/>
              <a:t>Controls schemes must consider integration with backup or supplemental heat systems</a:t>
            </a:r>
          </a:p>
          <a:p>
            <a:pPr>
              <a:buFont typeface="Wingdings" panose="05000000000000000000" pitchFamily="2" charset="2"/>
              <a:buChar char="ü"/>
            </a:pPr>
            <a:endParaRPr lang="en-US" sz="2400" dirty="0"/>
          </a:p>
        </p:txBody>
      </p:sp>
      <p:sp>
        <p:nvSpPr>
          <p:cNvPr id="2" name="Title 1">
            <a:extLst>
              <a:ext uri="{FF2B5EF4-FFF2-40B4-BE49-F238E27FC236}">
                <a16:creationId xmlns:a16="http://schemas.microsoft.com/office/drawing/2014/main" id="{7D43449B-7B5C-4B49-B314-848233682A63}"/>
              </a:ext>
            </a:extLst>
          </p:cNvPr>
          <p:cNvSpPr>
            <a:spLocks noGrp="1"/>
          </p:cNvSpPr>
          <p:nvPr>
            <p:ph type="title"/>
          </p:nvPr>
        </p:nvSpPr>
        <p:spPr/>
        <p:txBody>
          <a:bodyPr>
            <a:normAutofit/>
          </a:bodyPr>
          <a:lstStyle/>
          <a:p>
            <a:r>
              <a:rPr lang="en-US" sz="4000" dirty="0">
                <a:latin typeface="Abadi" panose="020B0604020104020204" pitchFamily="34" charset="0"/>
              </a:rPr>
              <a:t>Lessons Learned</a:t>
            </a:r>
          </a:p>
        </p:txBody>
      </p:sp>
      <p:sp>
        <p:nvSpPr>
          <p:cNvPr id="4" name="Slide Number Placeholder 4">
            <a:extLst>
              <a:ext uri="{FF2B5EF4-FFF2-40B4-BE49-F238E27FC236}">
                <a16:creationId xmlns:a16="http://schemas.microsoft.com/office/drawing/2014/main" id="{C51368B0-55F9-4C35-A7DE-C7430BC44F46}"/>
              </a:ext>
            </a:extLst>
          </p:cNvPr>
          <p:cNvSpPr>
            <a:spLocks noGrp="1"/>
          </p:cNvSpPr>
          <p:nvPr>
            <p:ph type="sldNum" sz="quarter" idx="4"/>
          </p:nvPr>
        </p:nvSpPr>
        <p:spPr/>
        <p:txBody>
          <a:bodyPr/>
          <a:lstStyle/>
          <a:p>
            <a:fld id="{E6166F9C-AA76-49A4-852C-289CB63A6674}" type="slidenum">
              <a:rPr lang="en-US" smtClean="0"/>
              <a:t>72</a:t>
            </a:fld>
            <a:endParaRPr lang="en-US"/>
          </a:p>
        </p:txBody>
      </p:sp>
    </p:spTree>
    <p:extLst>
      <p:ext uri="{BB962C8B-B14F-4D97-AF65-F5344CB8AC3E}">
        <p14:creationId xmlns:p14="http://schemas.microsoft.com/office/powerpoint/2010/main" val="19618700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994179-2EF6-47CF-81EF-8292DF46DB83}"/>
              </a:ext>
            </a:extLst>
          </p:cNvPr>
          <p:cNvSpPr>
            <a:spLocks noGrp="1"/>
          </p:cNvSpPr>
          <p:nvPr>
            <p:ph type="ctrTitle"/>
          </p:nvPr>
        </p:nvSpPr>
        <p:spPr/>
        <p:txBody>
          <a:bodyPr/>
          <a:lstStyle/>
          <a:p>
            <a:r>
              <a:rPr lang="en-US">
                <a:latin typeface="Abadi" panose="020B0604020104020204" pitchFamily="34" charset="0"/>
              </a:rPr>
              <a:t>Thank You!</a:t>
            </a:r>
          </a:p>
        </p:txBody>
      </p:sp>
      <p:sp>
        <p:nvSpPr>
          <p:cNvPr id="3" name="Subtitle 2">
            <a:extLst>
              <a:ext uri="{FF2B5EF4-FFF2-40B4-BE49-F238E27FC236}">
                <a16:creationId xmlns:a16="http://schemas.microsoft.com/office/drawing/2014/main" id="{F7F131EA-7EB8-4F26-BF33-0C90C9CF882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305159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E5723EA9-A467-415B-B76E-0277A27F6898}"/>
              </a:ext>
            </a:extLst>
          </p:cNvPr>
          <p:cNvGraphicFramePr>
            <a:graphicFrameLocks noGrp="1"/>
          </p:cNvGraphicFramePr>
          <p:nvPr>
            <p:ph idx="1"/>
            <p:extLst>
              <p:ext uri="{D42A27DB-BD31-4B8C-83A1-F6EECF244321}">
                <p14:modId xmlns:p14="http://schemas.microsoft.com/office/powerpoint/2010/main" val="3645815717"/>
              </p:ext>
            </p:extLst>
          </p:nvPr>
        </p:nvGraphicFramePr>
        <p:xfrm>
          <a:off x="628650" y="1454150"/>
          <a:ext cx="7886700" cy="5029200"/>
        </p:xfrm>
        <a:graphic>
          <a:graphicData uri="http://schemas.openxmlformats.org/drawingml/2006/table">
            <a:tbl>
              <a:tblPr firstRow="1" bandRow="1">
                <a:tableStyleId>{5C22544A-7EE6-4342-B048-85BDC9FD1C3A}</a:tableStyleId>
              </a:tblPr>
              <a:tblGrid>
                <a:gridCol w="1413214">
                  <a:extLst>
                    <a:ext uri="{9D8B030D-6E8A-4147-A177-3AD203B41FA5}">
                      <a16:colId xmlns:a16="http://schemas.microsoft.com/office/drawing/2014/main" val="413377732"/>
                    </a:ext>
                  </a:extLst>
                </a:gridCol>
                <a:gridCol w="6473486">
                  <a:extLst>
                    <a:ext uri="{9D8B030D-6E8A-4147-A177-3AD203B41FA5}">
                      <a16:colId xmlns:a16="http://schemas.microsoft.com/office/drawing/2014/main" val="2874279213"/>
                    </a:ext>
                  </a:extLst>
                </a:gridCol>
              </a:tblGrid>
              <a:tr h="320040">
                <a:tc>
                  <a:txBody>
                    <a:bodyPr/>
                    <a:lstStyle/>
                    <a:p>
                      <a:r>
                        <a:rPr lang="en-US" sz="1600" dirty="0"/>
                        <a:t>Abbreviation</a:t>
                      </a:r>
                    </a:p>
                  </a:txBody>
                  <a:tcPr/>
                </a:tc>
                <a:tc>
                  <a:txBody>
                    <a:bodyPr/>
                    <a:lstStyle/>
                    <a:p>
                      <a:r>
                        <a:rPr lang="en-US" sz="1600" dirty="0"/>
                        <a:t>Definition</a:t>
                      </a:r>
                    </a:p>
                  </a:txBody>
                  <a:tcPr/>
                </a:tc>
                <a:extLst>
                  <a:ext uri="{0D108BD9-81ED-4DB2-BD59-A6C34878D82A}">
                    <a16:rowId xmlns:a16="http://schemas.microsoft.com/office/drawing/2014/main" val="551829412"/>
                  </a:ext>
                </a:extLst>
              </a:tr>
              <a:tr h="320040">
                <a:tc>
                  <a:txBody>
                    <a:bodyPr/>
                    <a:lstStyle/>
                    <a:p>
                      <a:r>
                        <a:rPr lang="en-US" sz="1600" dirty="0"/>
                        <a:t>ACCA</a:t>
                      </a:r>
                    </a:p>
                  </a:txBody>
                  <a:tcPr/>
                </a:tc>
                <a:tc>
                  <a:txBody>
                    <a:bodyPr/>
                    <a:lstStyle/>
                    <a:p>
                      <a:r>
                        <a:rPr lang="en-US" sz="1600" dirty="0"/>
                        <a:t>Air Conditioning Contractors of America</a:t>
                      </a:r>
                    </a:p>
                  </a:txBody>
                  <a:tcPr/>
                </a:tc>
                <a:extLst>
                  <a:ext uri="{0D108BD9-81ED-4DB2-BD59-A6C34878D82A}">
                    <a16:rowId xmlns:a16="http://schemas.microsoft.com/office/drawing/2014/main" val="1805018237"/>
                  </a:ext>
                </a:extLst>
              </a:tr>
              <a:tr h="320040">
                <a:tc>
                  <a:txBody>
                    <a:bodyPr/>
                    <a:lstStyle/>
                    <a:p>
                      <a:r>
                        <a:rPr lang="en-US" sz="1600" dirty="0"/>
                        <a:t>AHRI</a:t>
                      </a:r>
                    </a:p>
                  </a:txBody>
                  <a:tcPr/>
                </a:tc>
                <a:tc>
                  <a:txBody>
                    <a:bodyPr/>
                    <a:lstStyle/>
                    <a:p>
                      <a:r>
                        <a:rPr lang="en-US" sz="1600" dirty="0"/>
                        <a:t>Air Conditioning, Heating, and Refrigeration Institute</a:t>
                      </a:r>
                    </a:p>
                  </a:txBody>
                  <a:tcPr/>
                </a:tc>
                <a:extLst>
                  <a:ext uri="{0D108BD9-81ED-4DB2-BD59-A6C34878D82A}">
                    <a16:rowId xmlns:a16="http://schemas.microsoft.com/office/drawing/2014/main" val="3903353110"/>
                  </a:ext>
                </a:extLst>
              </a:tr>
              <a:tr h="320040">
                <a:tc>
                  <a:txBody>
                    <a:bodyPr/>
                    <a:lstStyle/>
                    <a:p>
                      <a:r>
                        <a:rPr lang="en-US" sz="1600" dirty="0"/>
                        <a:t>ASHP</a:t>
                      </a:r>
                    </a:p>
                  </a:txBody>
                  <a:tcPr/>
                </a:tc>
                <a:tc>
                  <a:txBody>
                    <a:bodyPr/>
                    <a:lstStyle/>
                    <a:p>
                      <a:r>
                        <a:rPr lang="en-US" sz="1600" dirty="0"/>
                        <a:t>Air source heat pump</a:t>
                      </a:r>
                    </a:p>
                  </a:txBody>
                  <a:tcPr/>
                </a:tc>
                <a:extLst>
                  <a:ext uri="{0D108BD9-81ED-4DB2-BD59-A6C34878D82A}">
                    <a16:rowId xmlns:a16="http://schemas.microsoft.com/office/drawing/2014/main" val="2307786884"/>
                  </a:ext>
                </a:extLst>
              </a:tr>
              <a:tr h="320040">
                <a:tc>
                  <a:txBody>
                    <a:bodyPr/>
                    <a:lstStyle/>
                    <a:p>
                      <a:r>
                        <a:rPr lang="en-US" sz="1600" dirty="0"/>
                        <a:t>BTU/</a:t>
                      </a:r>
                      <a:r>
                        <a:rPr lang="en-US" sz="1600" dirty="0" err="1"/>
                        <a:t>hr</a:t>
                      </a:r>
                      <a:endParaRPr lang="en-US" sz="1600" dirty="0"/>
                    </a:p>
                  </a:txBody>
                  <a:tcPr/>
                </a:tc>
                <a:tc>
                  <a:txBody>
                    <a:bodyPr/>
                    <a:lstStyle/>
                    <a:p>
                      <a:r>
                        <a:rPr lang="en-US" sz="1600" dirty="0"/>
                        <a:t>British thermal unit per hour</a:t>
                      </a:r>
                    </a:p>
                  </a:txBody>
                  <a:tcPr/>
                </a:tc>
                <a:extLst>
                  <a:ext uri="{0D108BD9-81ED-4DB2-BD59-A6C34878D82A}">
                    <a16:rowId xmlns:a16="http://schemas.microsoft.com/office/drawing/2014/main" val="3961437276"/>
                  </a:ext>
                </a:extLst>
              </a:tr>
              <a:tr h="320040">
                <a:tc>
                  <a:txBody>
                    <a:bodyPr/>
                    <a:lstStyle/>
                    <a:p>
                      <a:r>
                        <a:rPr lang="en-US" sz="1600" dirty="0"/>
                        <a:t>ccASHP</a:t>
                      </a:r>
                    </a:p>
                  </a:txBody>
                  <a:tcPr/>
                </a:tc>
                <a:tc>
                  <a:txBody>
                    <a:bodyPr/>
                    <a:lstStyle/>
                    <a:p>
                      <a:r>
                        <a:rPr lang="en-US" sz="1600" dirty="0"/>
                        <a:t>Cold climate air source heat pump</a:t>
                      </a:r>
                    </a:p>
                  </a:txBody>
                  <a:tcPr/>
                </a:tc>
                <a:extLst>
                  <a:ext uri="{0D108BD9-81ED-4DB2-BD59-A6C34878D82A}">
                    <a16:rowId xmlns:a16="http://schemas.microsoft.com/office/drawing/2014/main" val="3400727270"/>
                  </a:ext>
                </a:extLst>
              </a:tr>
              <a:tr h="320040">
                <a:tc>
                  <a:txBody>
                    <a:bodyPr/>
                    <a:lstStyle/>
                    <a:p>
                      <a:r>
                        <a:rPr lang="en-US" sz="1600" dirty="0" err="1"/>
                        <a:t>ccDHP</a:t>
                      </a:r>
                      <a:endParaRPr lang="en-US" sz="1600" dirty="0"/>
                    </a:p>
                  </a:txBody>
                  <a:tcPr/>
                </a:tc>
                <a:tc>
                  <a:txBody>
                    <a:bodyPr/>
                    <a:lstStyle/>
                    <a:p>
                      <a:r>
                        <a:rPr lang="en-US" sz="1600" dirty="0"/>
                        <a:t>Cold climate ductless heat pump</a:t>
                      </a:r>
                    </a:p>
                  </a:txBody>
                  <a:tcPr/>
                </a:tc>
                <a:extLst>
                  <a:ext uri="{0D108BD9-81ED-4DB2-BD59-A6C34878D82A}">
                    <a16:rowId xmlns:a16="http://schemas.microsoft.com/office/drawing/2014/main" val="2632315566"/>
                  </a:ext>
                </a:extLst>
              </a:tr>
              <a:tr h="320040">
                <a:tc>
                  <a:txBody>
                    <a:bodyPr/>
                    <a:lstStyle/>
                    <a:p>
                      <a:r>
                        <a:rPr lang="en-US" sz="1600" dirty="0"/>
                        <a:t>COP</a:t>
                      </a:r>
                    </a:p>
                  </a:txBody>
                  <a:tcPr/>
                </a:tc>
                <a:tc>
                  <a:txBody>
                    <a:bodyPr/>
                    <a:lstStyle/>
                    <a:p>
                      <a:r>
                        <a:rPr lang="en-US" sz="1600" dirty="0"/>
                        <a:t>Coefficient of performance (instantaneous efficiency rating)</a:t>
                      </a:r>
                    </a:p>
                  </a:txBody>
                  <a:tcPr/>
                </a:tc>
                <a:extLst>
                  <a:ext uri="{0D108BD9-81ED-4DB2-BD59-A6C34878D82A}">
                    <a16:rowId xmlns:a16="http://schemas.microsoft.com/office/drawing/2014/main" val="3466491062"/>
                  </a:ext>
                </a:extLst>
              </a:tr>
              <a:tr h="320040">
                <a:tc>
                  <a:txBody>
                    <a:bodyPr/>
                    <a:lstStyle/>
                    <a:p>
                      <a:r>
                        <a:rPr lang="en-US" sz="1600" dirty="0"/>
                        <a:t>ECM</a:t>
                      </a:r>
                    </a:p>
                  </a:txBody>
                  <a:tcPr/>
                </a:tc>
                <a:tc>
                  <a:txBody>
                    <a:bodyPr/>
                    <a:lstStyle/>
                    <a:p>
                      <a:r>
                        <a:rPr lang="en-US" sz="1600" dirty="0"/>
                        <a:t>Electronically commutated motor</a:t>
                      </a:r>
                    </a:p>
                  </a:txBody>
                  <a:tcPr/>
                </a:tc>
                <a:extLst>
                  <a:ext uri="{0D108BD9-81ED-4DB2-BD59-A6C34878D82A}">
                    <a16:rowId xmlns:a16="http://schemas.microsoft.com/office/drawing/2014/main" val="3659046095"/>
                  </a:ext>
                </a:extLst>
              </a:tr>
              <a:tr h="320040">
                <a:tc>
                  <a:txBody>
                    <a:bodyPr/>
                    <a:lstStyle/>
                    <a:p>
                      <a:r>
                        <a:rPr lang="en-US" sz="1600" dirty="0"/>
                        <a:t>HSPF</a:t>
                      </a:r>
                    </a:p>
                  </a:txBody>
                  <a:tcPr/>
                </a:tc>
                <a:tc>
                  <a:txBody>
                    <a:bodyPr/>
                    <a:lstStyle/>
                    <a:p>
                      <a:r>
                        <a:rPr lang="en-US" sz="1600" dirty="0"/>
                        <a:t>Heating seasonal performance factor (heating efficiency rating)</a:t>
                      </a:r>
                    </a:p>
                  </a:txBody>
                  <a:tcPr/>
                </a:tc>
                <a:extLst>
                  <a:ext uri="{0D108BD9-81ED-4DB2-BD59-A6C34878D82A}">
                    <a16:rowId xmlns:a16="http://schemas.microsoft.com/office/drawing/2014/main" val="105641640"/>
                  </a:ext>
                </a:extLst>
              </a:tr>
              <a:tr h="320040">
                <a:tc>
                  <a:txBody>
                    <a:bodyPr/>
                    <a:lstStyle/>
                    <a:p>
                      <a:r>
                        <a:rPr lang="en-US" sz="1600" dirty="0"/>
                        <a:t>HVAC</a:t>
                      </a:r>
                    </a:p>
                  </a:txBody>
                  <a:tcPr/>
                </a:tc>
                <a:tc>
                  <a:txBody>
                    <a:bodyPr/>
                    <a:lstStyle/>
                    <a:p>
                      <a:r>
                        <a:rPr lang="en-US" sz="1600" dirty="0"/>
                        <a:t>Heating, ventilation and air conditioning</a:t>
                      </a:r>
                    </a:p>
                  </a:txBody>
                  <a:tcPr/>
                </a:tc>
                <a:extLst>
                  <a:ext uri="{0D108BD9-81ED-4DB2-BD59-A6C34878D82A}">
                    <a16:rowId xmlns:a16="http://schemas.microsoft.com/office/drawing/2014/main" val="3295647638"/>
                  </a:ext>
                </a:extLst>
              </a:tr>
              <a:tr h="320040">
                <a:tc>
                  <a:txBody>
                    <a:bodyPr/>
                    <a:lstStyle/>
                    <a:p>
                      <a:r>
                        <a:rPr lang="en-US" sz="1600" dirty="0"/>
                        <a:t>NEEA</a:t>
                      </a:r>
                    </a:p>
                  </a:txBody>
                  <a:tcPr/>
                </a:tc>
                <a:tc>
                  <a:txBody>
                    <a:bodyPr/>
                    <a:lstStyle/>
                    <a:p>
                      <a:r>
                        <a:rPr lang="en-US" sz="1600" dirty="0"/>
                        <a:t>Northwest Energy Efficiency Alliance</a:t>
                      </a:r>
                    </a:p>
                  </a:txBody>
                  <a:tcPr/>
                </a:tc>
                <a:extLst>
                  <a:ext uri="{0D108BD9-81ED-4DB2-BD59-A6C34878D82A}">
                    <a16:rowId xmlns:a16="http://schemas.microsoft.com/office/drawing/2014/main" val="3254683294"/>
                  </a:ext>
                </a:extLst>
              </a:tr>
              <a:tr h="320040">
                <a:tc>
                  <a:txBody>
                    <a:bodyPr/>
                    <a:lstStyle/>
                    <a:p>
                      <a:r>
                        <a:rPr lang="en-US" sz="1600" dirty="0"/>
                        <a:t>NEEP</a:t>
                      </a:r>
                    </a:p>
                  </a:txBody>
                  <a:tcPr/>
                </a:tc>
                <a:tc>
                  <a:txBody>
                    <a:bodyPr/>
                    <a:lstStyle/>
                    <a:p>
                      <a:r>
                        <a:rPr lang="en-US" sz="1600" dirty="0"/>
                        <a:t>Northeast Energy Efficiency Partnership</a:t>
                      </a:r>
                    </a:p>
                  </a:txBody>
                  <a:tcPr/>
                </a:tc>
                <a:extLst>
                  <a:ext uri="{0D108BD9-81ED-4DB2-BD59-A6C34878D82A}">
                    <a16:rowId xmlns:a16="http://schemas.microsoft.com/office/drawing/2014/main" val="1958896734"/>
                  </a:ext>
                </a:extLst>
              </a:tr>
              <a:tr h="320040">
                <a:tc>
                  <a:txBody>
                    <a:bodyPr/>
                    <a:lstStyle/>
                    <a:p>
                      <a:r>
                        <a:rPr lang="en-US" sz="1600" dirty="0"/>
                        <a:t>SEER</a:t>
                      </a:r>
                    </a:p>
                  </a:txBody>
                  <a:tcPr/>
                </a:tc>
                <a:tc>
                  <a:txBody>
                    <a:bodyPr/>
                    <a:lstStyle/>
                    <a:p>
                      <a:r>
                        <a:rPr lang="en-US" sz="1600" dirty="0"/>
                        <a:t>Seasonal energy efficiency ratio (cooling efficiency rating)</a:t>
                      </a:r>
                    </a:p>
                  </a:txBody>
                  <a:tcPr/>
                </a:tc>
                <a:extLst>
                  <a:ext uri="{0D108BD9-81ED-4DB2-BD59-A6C34878D82A}">
                    <a16:rowId xmlns:a16="http://schemas.microsoft.com/office/drawing/2014/main" val="2891771214"/>
                  </a:ext>
                </a:extLst>
              </a:tr>
              <a:tr h="320040">
                <a:tc>
                  <a:txBody>
                    <a:bodyPr/>
                    <a:lstStyle/>
                    <a:p>
                      <a:r>
                        <a:rPr lang="en-US" sz="1600" dirty="0"/>
                        <a:t>VCHP</a:t>
                      </a:r>
                    </a:p>
                  </a:txBody>
                  <a:tcPr/>
                </a:tc>
                <a:tc>
                  <a:txBody>
                    <a:bodyPr/>
                    <a:lstStyle/>
                    <a:p>
                      <a:r>
                        <a:rPr lang="en-US" sz="1600" dirty="0"/>
                        <a:t>Variable capacity heat pump</a:t>
                      </a:r>
                    </a:p>
                  </a:txBody>
                  <a:tcPr/>
                </a:tc>
                <a:extLst>
                  <a:ext uri="{0D108BD9-81ED-4DB2-BD59-A6C34878D82A}">
                    <a16:rowId xmlns:a16="http://schemas.microsoft.com/office/drawing/2014/main" val="208689970"/>
                  </a:ext>
                </a:extLst>
              </a:tr>
            </a:tbl>
          </a:graphicData>
        </a:graphic>
      </p:graphicFrame>
      <p:sp>
        <p:nvSpPr>
          <p:cNvPr id="4" name="Title 3">
            <a:extLst>
              <a:ext uri="{FF2B5EF4-FFF2-40B4-BE49-F238E27FC236}">
                <a16:creationId xmlns:a16="http://schemas.microsoft.com/office/drawing/2014/main" id="{44DF78B0-1A00-4950-B792-32811FC051D6}"/>
              </a:ext>
            </a:extLst>
          </p:cNvPr>
          <p:cNvSpPr>
            <a:spLocks noGrp="1"/>
          </p:cNvSpPr>
          <p:nvPr>
            <p:ph type="title"/>
          </p:nvPr>
        </p:nvSpPr>
        <p:spPr/>
        <p:txBody>
          <a:bodyPr>
            <a:noAutofit/>
          </a:bodyPr>
          <a:lstStyle/>
          <a:p>
            <a:r>
              <a:rPr lang="en-US" sz="3600" dirty="0"/>
              <a:t>Appendix A: Abbreviations and Acronyms</a:t>
            </a:r>
          </a:p>
        </p:txBody>
      </p:sp>
    </p:spTree>
    <p:extLst>
      <p:ext uri="{BB962C8B-B14F-4D97-AF65-F5344CB8AC3E}">
        <p14:creationId xmlns:p14="http://schemas.microsoft.com/office/powerpoint/2010/main" val="3123324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9127328-66D9-4AB0-9FB8-76EADA191283}"/>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NEEP’s </a:t>
            </a:r>
            <a:r>
              <a:rPr lang="en-US" dirty="0">
                <a:hlinkClick r:id="rId3"/>
              </a:rPr>
              <a:t>ccASHP Specification and Product List </a:t>
            </a:r>
          </a:p>
          <a:p>
            <a:r>
              <a:rPr lang="en-US" sz="2400" dirty="0">
                <a:latin typeface="Arial" panose="020B0604020202020204" pitchFamily="34" charset="0"/>
                <a:cs typeface="Arial" panose="020B0604020202020204" pitchFamily="34" charset="0"/>
              </a:rPr>
              <a:t>NEEP’s </a:t>
            </a:r>
            <a:r>
              <a:rPr lang="en-US" sz="2400" i="1" u="sng" dirty="0">
                <a:hlinkClick r:id="rId4"/>
              </a:rPr>
              <a:t>Guide To Sizing &amp; Selecting Air-Source Heat Pumps in Cold Climates</a:t>
            </a:r>
            <a:endParaRPr lang="en-US" sz="2400" i="1" u="sng" dirty="0"/>
          </a:p>
          <a:p>
            <a:r>
              <a:rPr lang="en-US" sz="2400" dirty="0">
                <a:latin typeface="Arial" panose="020B0604020202020204" pitchFamily="34" charset="0"/>
                <a:cs typeface="Arial" panose="020B0604020202020204" pitchFamily="34" charset="0"/>
              </a:rPr>
              <a:t>NEEA’s </a:t>
            </a:r>
            <a:r>
              <a:rPr lang="en-US" sz="2400" i="1" u="sng" dirty="0" err="1">
                <a:latin typeface="Arial" panose="020B0604020202020204" pitchFamily="34" charset="0"/>
                <a:cs typeface="Arial" panose="020B0604020202020204" pitchFamily="34" charset="0"/>
                <a:hlinkClick r:id="rId5"/>
              </a:rPr>
              <a:t>ccDHP</a:t>
            </a:r>
            <a:r>
              <a:rPr lang="en-US" sz="2400" i="1" u="sng" dirty="0">
                <a:latin typeface="Arial" panose="020B0604020202020204" pitchFamily="34" charset="0"/>
                <a:cs typeface="Arial" panose="020B0604020202020204" pitchFamily="34" charset="0"/>
                <a:hlinkClick r:id="rId5"/>
              </a:rPr>
              <a:t> Sizing Recommendations </a:t>
            </a:r>
            <a:endParaRPr lang="en-US" sz="2400" dirty="0">
              <a:latin typeface="Arial" panose="020B0604020202020204" pitchFamily="34" charset="0"/>
              <a:cs typeface="Arial" panose="020B0604020202020204" pitchFamily="34" charset="0"/>
            </a:endParaRPr>
          </a:p>
          <a:p>
            <a:endParaRPr lang="en-US" sz="2400" dirty="0"/>
          </a:p>
          <a:p>
            <a:endParaRPr lang="en-US" dirty="0"/>
          </a:p>
        </p:txBody>
      </p:sp>
      <p:sp>
        <p:nvSpPr>
          <p:cNvPr id="4" name="Title 3">
            <a:extLst>
              <a:ext uri="{FF2B5EF4-FFF2-40B4-BE49-F238E27FC236}">
                <a16:creationId xmlns:a16="http://schemas.microsoft.com/office/drawing/2014/main" id="{FCA4817A-5AE4-4836-B11C-3F9779B9C949}"/>
              </a:ext>
            </a:extLst>
          </p:cNvPr>
          <p:cNvSpPr>
            <a:spLocks noGrp="1"/>
          </p:cNvSpPr>
          <p:nvPr>
            <p:ph type="title"/>
          </p:nvPr>
        </p:nvSpPr>
        <p:spPr/>
        <p:txBody>
          <a:bodyPr/>
          <a:lstStyle/>
          <a:p>
            <a:r>
              <a:rPr lang="en-US" dirty="0"/>
              <a:t>Appendix B: Resources Links</a:t>
            </a:r>
          </a:p>
        </p:txBody>
      </p:sp>
    </p:spTree>
    <p:extLst>
      <p:ext uri="{BB962C8B-B14F-4D97-AF65-F5344CB8AC3E}">
        <p14:creationId xmlns:p14="http://schemas.microsoft.com/office/powerpoint/2010/main" val="2655109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graphical user interface&#10;&#10;Description automatically generated">
            <a:extLst>
              <a:ext uri="{FF2B5EF4-FFF2-40B4-BE49-F238E27FC236}">
                <a16:creationId xmlns:a16="http://schemas.microsoft.com/office/drawing/2014/main" id="{16C45A5A-B161-D441-948F-97589F109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4920" y="2447594"/>
            <a:ext cx="7507811" cy="5630859"/>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472345D9-91B1-F543-89A5-E7FA475B0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433" y="1868838"/>
            <a:ext cx="7507811" cy="5630857"/>
          </a:xfrm>
          <a:prstGeom prst="rect">
            <a:avLst/>
          </a:prstGeom>
        </p:spPr>
      </p:pic>
      <p:sp>
        <p:nvSpPr>
          <p:cNvPr id="2" name="Title 1"/>
          <p:cNvSpPr>
            <a:spLocks noGrp="1"/>
          </p:cNvSpPr>
          <p:nvPr>
            <p:ph type="title"/>
          </p:nvPr>
        </p:nvSpPr>
        <p:spPr/>
        <p:txBody>
          <a:bodyPr>
            <a:normAutofit/>
          </a:bodyPr>
          <a:lstStyle/>
          <a:p>
            <a:r>
              <a:rPr lang="en-US" sz="4000">
                <a:latin typeface="Abadi" panose="020B0604020104020204" pitchFamily="34" charset="0"/>
              </a:rPr>
              <a:t>Where does the heat come from?</a:t>
            </a:r>
          </a:p>
        </p:txBody>
      </p:sp>
      <p:sp>
        <p:nvSpPr>
          <p:cNvPr id="10" name="Slide Number Placeholder 4">
            <a:extLst>
              <a:ext uri="{FF2B5EF4-FFF2-40B4-BE49-F238E27FC236}">
                <a16:creationId xmlns:a16="http://schemas.microsoft.com/office/drawing/2014/main" id="{18FBAACD-AC0B-4349-819C-7DBB90D81779}"/>
              </a:ext>
            </a:extLst>
          </p:cNvPr>
          <p:cNvSpPr>
            <a:spLocks noGrp="1"/>
          </p:cNvSpPr>
          <p:nvPr>
            <p:ph type="sldNum" sz="quarter" idx="4"/>
          </p:nvPr>
        </p:nvSpPr>
        <p:spPr/>
        <p:txBody>
          <a:bodyPr/>
          <a:lstStyle/>
          <a:p>
            <a:fld id="{E6166F9C-AA76-49A4-852C-289CB63A6674}" type="slidenum">
              <a:rPr lang="en-US" smtClean="0"/>
              <a:t>8</a:t>
            </a:fld>
            <a:endParaRPr lang="en-US"/>
          </a:p>
        </p:txBody>
      </p:sp>
      <p:sp>
        <p:nvSpPr>
          <p:cNvPr id="6" name="TextBox 5"/>
          <p:cNvSpPr txBox="1"/>
          <p:nvPr/>
        </p:nvSpPr>
        <p:spPr>
          <a:xfrm>
            <a:off x="628650" y="1180820"/>
            <a:ext cx="8438745" cy="707886"/>
          </a:xfrm>
          <a:prstGeom prst="rect">
            <a:avLst/>
          </a:prstGeom>
          <a:noFill/>
        </p:spPr>
        <p:txBody>
          <a:bodyPr wrap="square" rtlCol="0">
            <a:spAutoFit/>
          </a:bodyPr>
          <a:lstStyle/>
          <a:p>
            <a:r>
              <a:rPr lang="en-US" sz="2000" dirty="0"/>
              <a:t>Heating mode: From the outside air, heated by the sun. Even when it is cold outside.  </a:t>
            </a:r>
          </a:p>
        </p:txBody>
      </p:sp>
      <p:sp>
        <p:nvSpPr>
          <p:cNvPr id="8" name="TextBox 7"/>
          <p:cNvSpPr txBox="1"/>
          <p:nvPr/>
        </p:nvSpPr>
        <p:spPr>
          <a:xfrm>
            <a:off x="628650" y="1824142"/>
            <a:ext cx="8123278" cy="707886"/>
          </a:xfrm>
          <a:prstGeom prst="rect">
            <a:avLst/>
          </a:prstGeom>
          <a:noFill/>
        </p:spPr>
        <p:txBody>
          <a:bodyPr wrap="square" rtlCol="0">
            <a:spAutoFit/>
          </a:bodyPr>
          <a:lstStyle/>
          <a:p>
            <a:pPr>
              <a:spcAft>
                <a:spcPts val="600"/>
              </a:spcAft>
            </a:pPr>
            <a:r>
              <a:rPr lang="en-US" sz="2000" dirty="0"/>
              <a:t>Cooling mode: From the inside air. </a:t>
            </a:r>
            <a:r>
              <a:rPr lang="en-US" sz="2000"/>
              <a:t>It is </a:t>
            </a:r>
            <a:r>
              <a:rPr lang="en-US" sz="2000" dirty="0"/>
              <a:t>not bringing in cold, </a:t>
            </a:r>
            <a:r>
              <a:rPr lang="en-US" sz="2000"/>
              <a:t>it is</a:t>
            </a:r>
            <a:r>
              <a:rPr lang="en-US" sz="2000" dirty="0"/>
              <a:t> removing (pumping) heat. </a:t>
            </a:r>
          </a:p>
        </p:txBody>
      </p:sp>
    </p:spTree>
    <p:extLst>
      <p:ext uri="{BB962C8B-B14F-4D97-AF65-F5344CB8AC3E}">
        <p14:creationId xmlns:p14="http://schemas.microsoft.com/office/powerpoint/2010/main" val="277756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0" presetClass="exit" presetSubtype="0" fill="hold" nodeType="with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xit" presetSubtype="0" fill="hold" grpId="1"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9D88B2B4-7FA7-3840-AD05-0216FE09C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406" y="3939452"/>
            <a:ext cx="6632121" cy="2826475"/>
          </a:xfrm>
          <a:prstGeom prst="rect">
            <a:avLst/>
          </a:prstGeom>
        </p:spPr>
      </p:pic>
      <p:pic>
        <p:nvPicPr>
          <p:cNvPr id="9" name="Picture 8" descr="Diagram&#10;&#10;Description automatically generated with low confidence">
            <a:extLst>
              <a:ext uri="{FF2B5EF4-FFF2-40B4-BE49-F238E27FC236}">
                <a16:creationId xmlns:a16="http://schemas.microsoft.com/office/drawing/2014/main" id="{9D971BC2-8D67-D44C-86AF-D4E0730A70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217" y="3964232"/>
            <a:ext cx="6652310" cy="2846664"/>
          </a:xfrm>
          <a:prstGeom prst="rect">
            <a:avLst/>
          </a:prstGeom>
        </p:spPr>
      </p:pic>
      <p:sp>
        <p:nvSpPr>
          <p:cNvPr id="2" name="Title 1">
            <a:extLst>
              <a:ext uri="{FF2B5EF4-FFF2-40B4-BE49-F238E27FC236}">
                <a16:creationId xmlns:a16="http://schemas.microsoft.com/office/drawing/2014/main" id="{99011A76-933F-4801-B8D7-BC6D11EFF4E2}"/>
              </a:ext>
            </a:extLst>
          </p:cNvPr>
          <p:cNvSpPr>
            <a:spLocks noGrp="1"/>
          </p:cNvSpPr>
          <p:nvPr>
            <p:ph type="title"/>
          </p:nvPr>
        </p:nvSpPr>
        <p:spPr/>
        <p:txBody>
          <a:bodyPr>
            <a:normAutofit/>
          </a:bodyPr>
          <a:lstStyle/>
          <a:p>
            <a:r>
              <a:rPr lang="en-US" sz="4000">
                <a:latin typeface="Abadi" panose="020B0604020104020204" pitchFamily="34" charset="0"/>
              </a:rPr>
              <a:t>How do heat pumps work?</a:t>
            </a:r>
          </a:p>
        </p:txBody>
      </p:sp>
      <p:sp>
        <p:nvSpPr>
          <p:cNvPr id="5" name="Slide Number Placeholder 4">
            <a:extLst>
              <a:ext uri="{FF2B5EF4-FFF2-40B4-BE49-F238E27FC236}">
                <a16:creationId xmlns:a16="http://schemas.microsoft.com/office/drawing/2014/main" id="{F17717B5-892D-4BDE-9E3D-CA5C12FA788A}"/>
              </a:ext>
            </a:extLst>
          </p:cNvPr>
          <p:cNvSpPr>
            <a:spLocks noGrp="1"/>
          </p:cNvSpPr>
          <p:nvPr>
            <p:ph type="sldNum" sz="quarter" idx="4"/>
          </p:nvPr>
        </p:nvSpPr>
        <p:spPr/>
        <p:txBody>
          <a:bodyPr/>
          <a:lstStyle/>
          <a:p>
            <a:fld id="{E6166F9C-AA76-49A4-852C-289CB63A6674}" type="slidenum">
              <a:rPr lang="en-US" smtClean="0"/>
              <a:t>9</a:t>
            </a:fld>
            <a:endParaRPr lang="en-US"/>
          </a:p>
        </p:txBody>
      </p:sp>
      <p:sp>
        <p:nvSpPr>
          <p:cNvPr id="45" name="TextBox 44">
            <a:extLst>
              <a:ext uri="{FF2B5EF4-FFF2-40B4-BE49-F238E27FC236}">
                <a16:creationId xmlns:a16="http://schemas.microsoft.com/office/drawing/2014/main" id="{00EEA319-B58E-4816-97FF-9CF5FFA4A2C9}"/>
              </a:ext>
            </a:extLst>
          </p:cNvPr>
          <p:cNvSpPr txBox="1"/>
          <p:nvPr/>
        </p:nvSpPr>
        <p:spPr>
          <a:xfrm>
            <a:off x="5235474" y="1932957"/>
            <a:ext cx="3662956" cy="1200329"/>
          </a:xfrm>
          <a:prstGeom prst="rect">
            <a:avLst/>
          </a:prstGeom>
          <a:noFill/>
        </p:spPr>
        <p:txBody>
          <a:bodyPr wrap="square" rtlCol="0">
            <a:spAutoFit/>
          </a:bodyPr>
          <a:lstStyle/>
          <a:p>
            <a:r>
              <a:rPr lang="en-US" b="1" dirty="0"/>
              <a:t>Vapor Compression Cycle</a:t>
            </a:r>
          </a:p>
          <a:p>
            <a:pPr marL="285750" indent="-285750">
              <a:buFont typeface="Arial" panose="020B0604020202020204" pitchFamily="34" charset="0"/>
              <a:buChar char="•"/>
            </a:pPr>
            <a:r>
              <a:rPr lang="en-US" dirty="0"/>
              <a:t>Pumped refrigerant</a:t>
            </a:r>
          </a:p>
          <a:p>
            <a:pPr marL="285750" indent="-285750">
              <a:buFont typeface="Arial" panose="020B0604020202020204" pitchFamily="34" charset="0"/>
              <a:buChar char="•"/>
            </a:pPr>
            <a:r>
              <a:rPr lang="en-US" dirty="0"/>
              <a:t>Pressurized (liquid) </a:t>
            </a:r>
            <a:r>
              <a:rPr lang="en-US" b="1" dirty="0"/>
              <a:t>delivers</a:t>
            </a:r>
            <a:r>
              <a:rPr lang="en-US" dirty="0"/>
              <a:t> heat </a:t>
            </a:r>
          </a:p>
          <a:p>
            <a:pPr marL="285750" indent="-285750">
              <a:buFont typeface="Arial" panose="020B0604020202020204" pitchFamily="34" charset="0"/>
              <a:buChar char="•"/>
            </a:pPr>
            <a:r>
              <a:rPr lang="en-US" dirty="0"/>
              <a:t>Depressurized (gas) </a:t>
            </a:r>
            <a:r>
              <a:rPr lang="en-US" b="1" dirty="0"/>
              <a:t>collects</a:t>
            </a:r>
            <a:r>
              <a:rPr lang="en-US" dirty="0"/>
              <a:t> heat </a:t>
            </a:r>
          </a:p>
        </p:txBody>
      </p:sp>
      <p:pic>
        <p:nvPicPr>
          <p:cNvPr id="8" name="Picture 7" descr="A picture containing text, sign, clipart, vector graphics&#10;&#10;Description automatically generated">
            <a:extLst>
              <a:ext uri="{FF2B5EF4-FFF2-40B4-BE49-F238E27FC236}">
                <a16:creationId xmlns:a16="http://schemas.microsoft.com/office/drawing/2014/main" id="{ACDDBAB6-D2E2-834E-B53B-567F757FD0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496" y="1304401"/>
            <a:ext cx="3723414" cy="2503492"/>
          </a:xfrm>
          <a:prstGeom prst="rect">
            <a:avLst/>
          </a:prstGeom>
        </p:spPr>
      </p:pic>
      <p:sp>
        <p:nvSpPr>
          <p:cNvPr id="13" name="TextBox 12">
            <a:extLst>
              <a:ext uri="{FF2B5EF4-FFF2-40B4-BE49-F238E27FC236}">
                <a16:creationId xmlns:a16="http://schemas.microsoft.com/office/drawing/2014/main" id="{0C31DEAD-0732-44A0-80AB-9865382F18F4}"/>
              </a:ext>
            </a:extLst>
          </p:cNvPr>
          <p:cNvSpPr txBox="1"/>
          <p:nvPr/>
        </p:nvSpPr>
        <p:spPr>
          <a:xfrm>
            <a:off x="4064192" y="5018232"/>
            <a:ext cx="1579266"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defTabSz="914400" fontAlgn="base">
              <a:spcBef>
                <a:spcPct val="0"/>
              </a:spcBef>
              <a:spcAft>
                <a:spcPct val="0"/>
              </a:spcAft>
              <a:defRPr/>
            </a:pPr>
            <a:r>
              <a:rPr lang="en-US">
                <a:solidFill>
                  <a:schemeClr val="bg1"/>
                </a:solidFill>
                <a:latin typeface="Calibri" pitchFamily="34" charset="0"/>
                <a:cs typeface="Arial" charset="0"/>
              </a:rPr>
              <a:t>Cooling Mode</a:t>
            </a:r>
          </a:p>
        </p:txBody>
      </p:sp>
      <p:pic>
        <p:nvPicPr>
          <p:cNvPr id="4" name="Picture 3" descr="A picture containing text&#10;&#10;Description automatically generated">
            <a:extLst>
              <a:ext uri="{FF2B5EF4-FFF2-40B4-BE49-F238E27FC236}">
                <a16:creationId xmlns:a16="http://schemas.microsoft.com/office/drawing/2014/main" id="{E8D71203-BFE9-F144-B7A4-1946F470D8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639" y="801959"/>
            <a:ext cx="5707113" cy="3118757"/>
          </a:xfrm>
          <a:prstGeom prst="rect">
            <a:avLst/>
          </a:prstGeom>
        </p:spPr>
      </p:pic>
      <p:sp>
        <p:nvSpPr>
          <p:cNvPr id="11" name="TextBox 10">
            <a:extLst>
              <a:ext uri="{FF2B5EF4-FFF2-40B4-BE49-F238E27FC236}">
                <a16:creationId xmlns:a16="http://schemas.microsoft.com/office/drawing/2014/main" id="{A7D66337-141E-4254-BC1D-669CD8665F8B}"/>
              </a:ext>
            </a:extLst>
          </p:cNvPr>
          <p:cNvSpPr txBox="1"/>
          <p:nvPr/>
        </p:nvSpPr>
        <p:spPr>
          <a:xfrm>
            <a:off x="4064192" y="5018232"/>
            <a:ext cx="1579266"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defTabSz="914400" fontAlgn="base">
              <a:spcBef>
                <a:spcPct val="0"/>
              </a:spcBef>
              <a:spcAft>
                <a:spcPct val="0"/>
              </a:spcAft>
              <a:defRPr/>
            </a:pPr>
            <a:r>
              <a:rPr lang="en-US">
                <a:solidFill>
                  <a:srgbClr val="003C71"/>
                </a:solidFill>
                <a:latin typeface="Calibri" pitchFamily="34" charset="0"/>
                <a:cs typeface="Arial" charset="0"/>
              </a:rPr>
              <a:t>Heating Mode</a:t>
            </a:r>
          </a:p>
        </p:txBody>
      </p:sp>
      <p:sp>
        <p:nvSpPr>
          <p:cNvPr id="14" name="TextBox 13">
            <a:extLst>
              <a:ext uri="{FF2B5EF4-FFF2-40B4-BE49-F238E27FC236}">
                <a16:creationId xmlns:a16="http://schemas.microsoft.com/office/drawing/2014/main" id="{F6E6E053-E072-40D3-8219-4C49C61BBA6E}"/>
              </a:ext>
            </a:extLst>
          </p:cNvPr>
          <p:cNvSpPr txBox="1"/>
          <p:nvPr/>
        </p:nvSpPr>
        <p:spPr>
          <a:xfrm>
            <a:off x="6959242" y="4105807"/>
            <a:ext cx="1123406" cy="369332"/>
          </a:xfrm>
          <a:prstGeom prst="rect">
            <a:avLst/>
          </a:prstGeom>
          <a:noFill/>
        </p:spPr>
        <p:txBody>
          <a:bodyPr wrap="square" lIns="91440" tIns="45720" rIns="91440" bIns="45720" rtlCol="0" anchor="t">
            <a:spAutoFit/>
          </a:bodyPr>
          <a:lstStyle/>
          <a:p>
            <a:pPr algn="ctr" defTabSz="914400" fontAlgn="base">
              <a:spcBef>
                <a:spcPct val="0"/>
              </a:spcBef>
              <a:spcAft>
                <a:spcPct val="0"/>
              </a:spcAft>
              <a:defRPr/>
            </a:pPr>
            <a:r>
              <a:rPr lang="en-US">
                <a:solidFill>
                  <a:srgbClr val="003C71"/>
                </a:solidFill>
                <a:latin typeface="Calibri" pitchFamily="34" charset="0"/>
                <a:cs typeface="Arial" charset="0"/>
              </a:rPr>
              <a:t>Outdoors</a:t>
            </a:r>
          </a:p>
        </p:txBody>
      </p:sp>
      <p:sp>
        <p:nvSpPr>
          <p:cNvPr id="15" name="TextBox 14">
            <a:extLst>
              <a:ext uri="{FF2B5EF4-FFF2-40B4-BE49-F238E27FC236}">
                <a16:creationId xmlns:a16="http://schemas.microsoft.com/office/drawing/2014/main" id="{49E48EBE-C1A0-4191-88C1-EBF7DAA35725}"/>
              </a:ext>
            </a:extLst>
          </p:cNvPr>
          <p:cNvSpPr txBox="1"/>
          <p:nvPr/>
        </p:nvSpPr>
        <p:spPr>
          <a:xfrm>
            <a:off x="1368640" y="4164775"/>
            <a:ext cx="1123406" cy="369332"/>
          </a:xfrm>
          <a:prstGeom prst="rect">
            <a:avLst/>
          </a:prstGeom>
          <a:noFill/>
        </p:spPr>
        <p:txBody>
          <a:bodyPr wrap="square" lIns="91440" tIns="45720" rIns="91440" bIns="45720" rtlCol="0" anchor="t">
            <a:spAutoFit/>
          </a:bodyPr>
          <a:lstStyle/>
          <a:p>
            <a:pPr algn="ctr" defTabSz="914400" fontAlgn="base">
              <a:spcBef>
                <a:spcPct val="0"/>
              </a:spcBef>
              <a:spcAft>
                <a:spcPct val="0"/>
              </a:spcAft>
              <a:defRPr/>
            </a:pPr>
            <a:r>
              <a:rPr lang="en-US">
                <a:solidFill>
                  <a:srgbClr val="003C71"/>
                </a:solidFill>
                <a:latin typeface="Calibri"/>
                <a:cs typeface="Arial"/>
              </a:rPr>
              <a:t>Indoors</a:t>
            </a:r>
            <a:endParaRPr lang="en-US">
              <a:solidFill>
                <a:srgbClr val="003C71"/>
              </a:solidFill>
              <a:latin typeface="Calibri" pitchFamily="34" charset="0"/>
              <a:cs typeface="Arial" charset="0"/>
            </a:endParaRPr>
          </a:p>
        </p:txBody>
      </p:sp>
    </p:spTree>
    <p:extLst>
      <p:ext uri="{BB962C8B-B14F-4D97-AF65-F5344CB8AC3E}">
        <p14:creationId xmlns:p14="http://schemas.microsoft.com/office/powerpoint/2010/main" val="147287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xit" presetSubtype="0" fill="hold"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4|3.2|14.1|27.7"/>
</p:tagLst>
</file>

<file path=ppt/tags/tag2.xml><?xml version="1.0" encoding="utf-8"?>
<p:tagLst xmlns:a="http://schemas.openxmlformats.org/drawingml/2006/main" xmlns:r="http://schemas.openxmlformats.org/officeDocument/2006/relationships" xmlns:p="http://schemas.openxmlformats.org/presentationml/2006/main">
  <p:tag name="TIMING" val="|34.2|1.7|42.6|1.7"/>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767E9198A68C49A1E442AEBB52141F" ma:contentTypeVersion="" ma:contentTypeDescription="Create a new document." ma:contentTypeScope="" ma:versionID="e434cb289bbbe5c4fd22c1dea7f88fb1">
  <xsd:schema xmlns:xsd="http://www.w3.org/2001/XMLSchema" xmlns:xs="http://www.w3.org/2001/XMLSchema" xmlns:p="http://schemas.microsoft.com/office/2006/metadata/properties" xmlns:ns1="http://schemas.microsoft.com/sharepoint/v3" xmlns:ns2="bcaf3ec4-2b91-4e92-b118-8adc0174a06d" xmlns:ns3="a6f56e6d-6e7b-4c96-acce-107c7938a112" targetNamespace="http://schemas.microsoft.com/office/2006/metadata/properties" ma:root="true" ma:fieldsID="7e725b328930f8975ca8fc98cb379884" ns1:_="" ns2:_="" ns3:_="">
    <xsd:import namespace="http://schemas.microsoft.com/sharepoint/v3"/>
    <xsd:import namespace="bcaf3ec4-2b91-4e92-b118-8adc0174a06d"/>
    <xsd:import namespace="a6f56e6d-6e7b-4c96-acce-107c7938a112"/>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caf3ec4-2b91-4e92-b118-8adc0174a06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f56e6d-6e7b-4c96-acce-107c7938a11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30D3F520-51CE-439F-9D79-B85A163B91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caf3ec4-2b91-4e92-b118-8adc0174a06d"/>
    <ds:schemaRef ds:uri="a6f56e6d-6e7b-4c96-acce-107c7938a1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B6F7E83-0C1A-4C39-AEEB-B82A8F7D9C44}">
  <ds:schemaRefs>
    <ds:schemaRef ds:uri="http://schemas.microsoft.com/sharepoint/v3/contenttype/forms"/>
  </ds:schemaRefs>
</ds:datastoreItem>
</file>

<file path=customXml/itemProps3.xml><?xml version="1.0" encoding="utf-8"?>
<ds:datastoreItem xmlns:ds="http://schemas.openxmlformats.org/officeDocument/2006/customXml" ds:itemID="{5E45B608-C6E0-488B-B4A3-3CC09916ACA1}">
  <ds:schemaRefs>
    <ds:schemaRef ds:uri="http://schemas.microsoft.com/sharepoint/v3"/>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bcaf3ec4-2b91-4e92-b118-8adc0174a06d"/>
    <ds:schemaRef ds:uri="a6f56e6d-6e7b-4c96-acce-107c7938a11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2248</TotalTime>
  <Words>7544</Words>
  <Application>Microsoft Office PowerPoint</Application>
  <PresentationFormat>On-screen Show (4:3)</PresentationFormat>
  <Paragraphs>900</Paragraphs>
  <Slides>75</Slides>
  <Notes>66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75</vt:i4>
      </vt:variant>
    </vt:vector>
  </HeadingPairs>
  <TitlesOfParts>
    <vt:vector size="82" baseType="lpstr">
      <vt:lpstr>Abadi</vt:lpstr>
      <vt:lpstr>Arial</vt:lpstr>
      <vt:lpstr>Calibri</vt:lpstr>
      <vt:lpstr>Calibri Light</vt:lpstr>
      <vt:lpstr>Courier New</vt:lpstr>
      <vt:lpstr>Wingdings</vt:lpstr>
      <vt:lpstr>Office Theme</vt:lpstr>
      <vt:lpstr>[Instruction Slide – Delete Prior to Presenting] </vt:lpstr>
      <vt:lpstr>Cold Climate Air Source Heat Pump Sizing and Design Training</vt:lpstr>
      <vt:lpstr>Goals of the Training</vt:lpstr>
      <vt:lpstr>Part 1 Basic Principles of Heat Pump Operations</vt:lpstr>
      <vt:lpstr>Heat Pump Basics Learning Outcomes</vt:lpstr>
      <vt:lpstr>What is a heat pump?</vt:lpstr>
      <vt:lpstr>Heat Pumps Do Not Generate Heat, They Move It</vt:lpstr>
      <vt:lpstr>Where does the heat come from?</vt:lpstr>
      <vt:lpstr>How do heat pumps work?</vt:lpstr>
      <vt:lpstr>The many names of a heat pump</vt:lpstr>
      <vt:lpstr>Cold Climate Air Source Heat Pumps</vt:lpstr>
      <vt:lpstr>Heat Pump Components</vt:lpstr>
      <vt:lpstr>Variable Capacity Heat Pump (VCHP) Component Differences </vt:lpstr>
      <vt:lpstr>How Modulation Helps - Control</vt:lpstr>
      <vt:lpstr>How Modulation Helps – Capacity</vt:lpstr>
      <vt:lpstr>NEEP’s Cold Climate Specification</vt:lpstr>
      <vt:lpstr>INTERACTION TIME!  ASHP Function and Efficiency</vt:lpstr>
      <vt:lpstr>Part 2 Using Load Calculations</vt:lpstr>
      <vt:lpstr>Load Calculations Learning Outcomes</vt:lpstr>
      <vt:lpstr>Load Calculations What are they?</vt:lpstr>
      <vt:lpstr>Load Calculations How are they done?</vt:lpstr>
      <vt:lpstr>Home Takeoffs What impacts the load?</vt:lpstr>
      <vt:lpstr>Load Reduction Reduce the load first, then size for heating</vt:lpstr>
      <vt:lpstr>Load Calculation Software Whole house, room by room </vt:lpstr>
      <vt:lpstr>Load Calculation Support and Alternatives</vt:lpstr>
      <vt:lpstr>North American Climate Zones</vt:lpstr>
      <vt:lpstr>Other Considerations for Performing Load Calculations</vt:lpstr>
      <vt:lpstr>Back-up and Supplemental Heat</vt:lpstr>
      <vt:lpstr>Available Resources Recommended Design Practices</vt:lpstr>
      <vt:lpstr>INTERACTION TIME!  Performance in New York State</vt:lpstr>
      <vt:lpstr>Part 3 System Sizing and Specification</vt:lpstr>
      <vt:lpstr>System Sizing and Specification Learning Outcomes</vt:lpstr>
      <vt:lpstr>What Really Matters When Sizing For Heating</vt:lpstr>
      <vt:lpstr>The Goldilocks Principle</vt:lpstr>
      <vt:lpstr>Too Much Heat Leads to Short Cycling</vt:lpstr>
      <vt:lpstr>Heat Pump Selection and Sizing</vt:lpstr>
      <vt:lpstr>Heat Pump Selection and Sizing</vt:lpstr>
      <vt:lpstr>Heat Pump Selection and Sizing</vt:lpstr>
      <vt:lpstr>Heat Pump Selection and Sizing Multi-Zone or Multi-Split Design</vt:lpstr>
      <vt:lpstr>Part 4 System Design Options and Considerations</vt:lpstr>
      <vt:lpstr>System Design Options Learning Outcomes</vt:lpstr>
      <vt:lpstr>Design Intention #1  Displacement vs. Replacement</vt:lpstr>
      <vt:lpstr>Design Intention #2  Zonal vs. Whole Home</vt:lpstr>
      <vt:lpstr>Design Options Ducted vs. Ductless</vt:lpstr>
      <vt:lpstr>Ductless Design Options  Mini-Split vs. Multi-Split</vt:lpstr>
      <vt:lpstr>Other Design Options  Compact Ducted and Combination</vt:lpstr>
      <vt:lpstr>Other Design Considerations  Indoor Layout</vt:lpstr>
      <vt:lpstr>Other Design Considerations  Duct Design</vt:lpstr>
      <vt:lpstr>Other Design Considerations  Outdoor Unit</vt:lpstr>
      <vt:lpstr>Other Design Considerations  Backup vs. Supplemental Heat</vt:lpstr>
      <vt:lpstr>Design Decision Methods Identify Customer’s Needs</vt:lpstr>
      <vt:lpstr>Design Decision Methods Identify Current Home Heating and Layout </vt:lpstr>
      <vt:lpstr>Part 5 Thermostats and Controls</vt:lpstr>
      <vt:lpstr>Thermostats and Controls Learning Outcomes</vt:lpstr>
      <vt:lpstr>Controlling the Heat Pump</vt:lpstr>
      <vt:lpstr>Controlling the Backup Heat</vt:lpstr>
      <vt:lpstr>Controlling the Supplemental Heat</vt:lpstr>
      <vt:lpstr>Control Principles</vt:lpstr>
      <vt:lpstr>Setback Norms Difference</vt:lpstr>
      <vt:lpstr>Part 6 Recommended Practices and Design Examples</vt:lpstr>
      <vt:lpstr>Recommended Design Practices Learning Outcomes</vt:lpstr>
      <vt:lpstr>Recommended Practices  Sizing Process</vt:lpstr>
      <vt:lpstr>Recommended Practices</vt:lpstr>
      <vt:lpstr>Recommended Practices</vt:lpstr>
      <vt:lpstr>Recommended Practices</vt:lpstr>
      <vt:lpstr>Design Example #1 Single Story, Simple Layout</vt:lpstr>
      <vt:lpstr>Design Example #1b Single Story, Simple Layout</vt:lpstr>
      <vt:lpstr>Design Example #2 Two Story</vt:lpstr>
      <vt:lpstr>Design Example #2b Two Story</vt:lpstr>
      <vt:lpstr>Common Design Failures</vt:lpstr>
      <vt:lpstr>INTERACTION TIME! The Customer</vt:lpstr>
      <vt:lpstr>Lessons Learned</vt:lpstr>
      <vt:lpstr>Thank You!</vt:lpstr>
      <vt:lpstr>Appendix A: Abbreviations and Acronyms</vt:lpstr>
      <vt:lpstr>Appendix B: Resources Links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Cold Climate Heat Pump Sizing and Design Training</dc:title>
  <dc:creator>Christie, Matthew;DRiggs@trccompanies.com;DWildenhaus@trccompanies.com</dc:creator>
  <cp:lastModifiedBy>Hogan, Kerry P (NYSERDA)</cp:lastModifiedBy>
  <cp:revision>12</cp:revision>
  <dcterms:created xsi:type="dcterms:W3CDTF">2020-12-11T19:27:01Z</dcterms:created>
  <dcterms:modified xsi:type="dcterms:W3CDTF">2023-12-11T21:01:16Z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0x010100F1767E9198A68C49A1E442AEBB52141F</vt:lpwstr>
  </property>
</Properties>
</file>